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Fraunces ExtraBold" panose="020B0604020202020204" charset="0"/>
      <p:bold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/>
              <a:t>‹#›</a:t>
            </a:fld>
            <a:endParaRPr sz="1200" b="0" i="0" u="none" strike="noStrike" cap="none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 master">
  <p:cSld name="Slide 1 master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" name="Google Shape;13;p2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master">
  <p:cSld name="Slide 2 mast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Google Shape;17;p3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 master">
  <p:cSld name="Slide 3 mast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Google Shape;21;p4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 master">
  <p:cSld name="Slide 4 mast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Google Shape;25;p5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 master">
  <p:cSld name="Slide 5 mast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6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" name="Google Shape;29;p6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 master">
  <p:cSld name="Slide 6 mast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" name="Google Shape;33;p7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 master">
  <p:cSld name="Slide 7 mast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" name="Google Shape;37;p8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8 master">
  <p:cSld name="Slide 8 mast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9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" name="Google Shape;41;p9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9 master">
  <p:cSld name="Slide 9 mast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EEE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F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" name="Google Shape;45;p10" descr="preencoded.png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9215" y="7749540"/>
            <a:ext cx="172260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/>
          <p:nvPr/>
        </p:nvSpPr>
        <p:spPr>
          <a:xfrm>
            <a:off x="793790" y="1112401"/>
            <a:ext cx="7556421" cy="283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3B4540"/>
              </a:buClr>
              <a:buSzPts val="4450"/>
              <a:buFont typeface="Fraunces ExtraBold"/>
              <a:buNone/>
            </a:pPr>
            <a:r>
              <a:rPr lang="en-US" sz="4450" b="1" i="0" u="none" strike="noStrike" cap="none">
                <a:solidFill>
                  <a:srgbClr val="3B4540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Введение в искусственный интеллект: мастер-класс для начинающих</a:t>
            </a:r>
            <a:endParaRPr sz="4450" b="0" i="0" u="none" strike="noStrike" cap="none"/>
          </a:p>
        </p:txBody>
      </p:sp>
      <p:sp>
        <p:nvSpPr>
          <p:cNvPr id="54" name="Google Shape;54;p12"/>
          <p:cNvSpPr/>
          <p:nvPr/>
        </p:nvSpPr>
        <p:spPr>
          <a:xfrm>
            <a:off x="793790" y="4287679"/>
            <a:ext cx="7556421" cy="2177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1750"/>
              <a:buFont typeface="Nobile"/>
              <a:buNone/>
            </a:pPr>
            <a:r>
              <a:rPr lang="en-US" sz="1750" i="0" u="none" strike="noStrike" cap="none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Этот мастер-класс предназначен для всех, кто хочет познакомиться с миром искусственного интеллекта (ИИ). За 60 минут вы узнаете, что такое ИИ, почему он важен в нашей жизни и как использовать популярные инструменты. Мы также исследуем креативные возможности ИИ, которые помогут развить ваше мышление и навыки работы с технологиями.</a:t>
            </a:r>
            <a:endParaRPr sz="175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6280190" y="933807"/>
            <a:ext cx="7556421" cy="212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3B4540"/>
              </a:buClr>
              <a:buSzPts val="4450"/>
              <a:buFont typeface="Fraunces ExtraBold"/>
              <a:buNone/>
            </a:pPr>
            <a:r>
              <a:rPr lang="en-US" sz="4450" b="1" i="0" u="none" strike="noStrike" cap="none">
                <a:solidFill>
                  <a:srgbClr val="3B4540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Что такое искусственный интеллект?</a:t>
            </a:r>
            <a:endParaRPr sz="4450" b="0" i="0" u="none" strike="noStrike" cap="none"/>
          </a:p>
        </p:txBody>
      </p:sp>
      <p:sp>
        <p:nvSpPr>
          <p:cNvPr id="62" name="Google Shape;62;p13"/>
          <p:cNvSpPr/>
          <p:nvPr/>
        </p:nvSpPr>
        <p:spPr>
          <a:xfrm>
            <a:off x="6280190" y="3655457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/>
          <p:nvPr/>
        </p:nvSpPr>
        <p:spPr>
          <a:xfrm>
            <a:off x="7017306" y="3655457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2200"/>
              <a:buFont typeface="Fraunces ExtraBold"/>
              <a:buNone/>
            </a:pPr>
            <a:r>
              <a:rPr lang="en-US" sz="2200" b="1" i="0" u="none" strike="noStrike" cap="none">
                <a:solidFill>
                  <a:srgbClr val="405449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Определение ИИ</a:t>
            </a:r>
            <a:endParaRPr sz="2200" b="0" i="0" u="none" strike="noStrike" cap="none"/>
          </a:p>
        </p:txBody>
      </p:sp>
      <p:sp>
        <p:nvSpPr>
          <p:cNvPr id="64" name="Google Shape;64;p13"/>
          <p:cNvSpPr/>
          <p:nvPr/>
        </p:nvSpPr>
        <p:spPr>
          <a:xfrm>
            <a:off x="7017306" y="4145875"/>
            <a:ext cx="6819305" cy="108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1750"/>
              <a:buFont typeface="Nobile"/>
              <a:buNone/>
            </a:pPr>
            <a:r>
              <a:rPr lang="en-US" sz="1750" i="0" u="none" strike="noStrike" cap="none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ИИ — это программы и системы, способные выполнять задачи, требующие человеческого интеллекта: распознавание речи, игра в шахматы и многое другое.</a:t>
            </a:r>
            <a:endParaRPr sz="175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6280190" y="5716548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/>
          <p:nvPr/>
        </p:nvSpPr>
        <p:spPr>
          <a:xfrm>
            <a:off x="7017306" y="5716548"/>
            <a:ext cx="3048357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2200"/>
              <a:buFont typeface="Fraunces ExtraBold"/>
              <a:buNone/>
            </a:pPr>
            <a:r>
              <a:rPr lang="en-US" sz="2200" b="1" i="0" u="none" strike="noStrike" cap="none">
                <a:solidFill>
                  <a:srgbClr val="405449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Примеры вокруг нас</a:t>
            </a:r>
            <a:endParaRPr sz="2200" b="0" i="0" u="none" strike="noStrike" cap="none"/>
          </a:p>
        </p:txBody>
      </p:sp>
      <p:sp>
        <p:nvSpPr>
          <p:cNvPr id="67" name="Google Shape;67;p13"/>
          <p:cNvSpPr/>
          <p:nvPr/>
        </p:nvSpPr>
        <p:spPr>
          <a:xfrm>
            <a:off x="7017306" y="6206966"/>
            <a:ext cx="6819305" cy="108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1750"/>
              <a:buFont typeface="Nobile"/>
              <a:buNone/>
            </a:pPr>
            <a:r>
              <a:rPr lang="en-US" sz="1750" i="0" u="none" strike="noStrike" cap="none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Виртуальные помощники, рекомендательные сервисы фильмов и музыки — все это уже использует искусственный интеллект в повседневной жизни.</a:t>
            </a:r>
            <a:endParaRPr sz="175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12808550" y="7795550"/>
            <a:ext cx="1702200" cy="307800"/>
          </a:xfrm>
          <a:prstGeom prst="rect">
            <a:avLst/>
          </a:prstGeom>
          <a:solidFill>
            <a:srgbClr val="FAFFF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/>
          <p:nvPr/>
        </p:nvSpPr>
        <p:spPr>
          <a:xfrm>
            <a:off x="793790" y="2185511"/>
            <a:ext cx="13042821" cy="141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3B4540"/>
              </a:buClr>
              <a:buSzPts val="4450"/>
              <a:buFont typeface="Fraunces ExtraBold"/>
              <a:buNone/>
            </a:pPr>
            <a:r>
              <a:rPr lang="en-US" sz="4450" b="1" i="0" u="none" strike="noStrike" cap="none">
                <a:solidFill>
                  <a:srgbClr val="3B4540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Зачем нам нужен искусственный интеллект?</a:t>
            </a:r>
            <a:endParaRPr sz="4450" b="0" i="0" u="none" strike="noStrike" cap="none"/>
          </a:p>
        </p:txBody>
      </p:sp>
      <p:sp>
        <p:nvSpPr>
          <p:cNvPr id="75" name="Google Shape;75;p14"/>
          <p:cNvSpPr/>
          <p:nvPr/>
        </p:nvSpPr>
        <p:spPr>
          <a:xfrm>
            <a:off x="793790" y="4170045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B4540"/>
              </a:buClr>
              <a:buSzPts val="2200"/>
              <a:buFont typeface="Fraunces ExtraBold"/>
              <a:buNone/>
            </a:pPr>
            <a:r>
              <a:rPr lang="en-US" sz="2200" b="1" i="0" u="none" strike="noStrike" cap="none">
                <a:solidFill>
                  <a:srgbClr val="3B4540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Упрощение задач</a:t>
            </a:r>
            <a:endParaRPr sz="2200" b="0" i="0" u="none" strike="noStrike" cap="none"/>
          </a:p>
        </p:txBody>
      </p:sp>
      <p:sp>
        <p:nvSpPr>
          <p:cNvPr id="76" name="Google Shape;76;p14"/>
          <p:cNvSpPr/>
          <p:nvPr/>
        </p:nvSpPr>
        <p:spPr>
          <a:xfrm>
            <a:off x="793790" y="4751189"/>
            <a:ext cx="6244709" cy="108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1750"/>
              <a:buFont typeface="Nobile"/>
              <a:buNone/>
            </a:pPr>
            <a:r>
              <a:rPr lang="en-US" sz="1750" i="0" u="none" strike="noStrike" cap="none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ИИ помогает автоматизировать рутинные процессы, освобождая время для важных дел и улучшая качество жизни.</a:t>
            </a:r>
            <a:endParaRPr sz="175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7599521" y="4170045"/>
            <a:ext cx="3453170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B4540"/>
              </a:buClr>
              <a:buSzPts val="2200"/>
              <a:buFont typeface="Fraunces ExtraBold"/>
              <a:buNone/>
            </a:pPr>
            <a:r>
              <a:rPr lang="en-US" sz="2200" b="1" i="0" u="none" strike="noStrike" cap="none">
                <a:solidFill>
                  <a:srgbClr val="3B4540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Творчество и обучение</a:t>
            </a:r>
            <a:endParaRPr sz="2200" b="0" i="0" u="none" strike="noStrike" cap="none"/>
          </a:p>
        </p:txBody>
      </p:sp>
      <p:sp>
        <p:nvSpPr>
          <p:cNvPr id="78" name="Google Shape;78;p14"/>
          <p:cNvSpPr/>
          <p:nvPr/>
        </p:nvSpPr>
        <p:spPr>
          <a:xfrm>
            <a:off x="7599521" y="4751189"/>
            <a:ext cx="6244709" cy="108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1750"/>
              <a:buFont typeface="Nobile"/>
              <a:buNone/>
            </a:pPr>
            <a:r>
              <a:rPr lang="en-US" sz="1750" i="0" u="none" strike="noStrike" cap="none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ИИ стимулирует творческие решения и поддерживает обучение, предоставляя новые инструменты и идеи для развития.</a:t>
            </a:r>
            <a:endParaRPr sz="175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12808550" y="7795550"/>
            <a:ext cx="1702200" cy="307800"/>
          </a:xfrm>
          <a:prstGeom prst="rect">
            <a:avLst/>
          </a:prstGeom>
          <a:solidFill>
            <a:srgbClr val="FAFFF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725924" y="1024652"/>
            <a:ext cx="7692152" cy="194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925"/>
              </a:lnSpc>
              <a:spcBef>
                <a:spcPts val="0"/>
              </a:spcBef>
              <a:spcAft>
                <a:spcPts val="0"/>
              </a:spcAft>
              <a:buClr>
                <a:srgbClr val="3B4540"/>
              </a:buClr>
              <a:buSzPts val="4050"/>
              <a:buFont typeface="Fraunces ExtraBold"/>
              <a:buNone/>
            </a:pPr>
            <a:r>
              <a:rPr lang="en-US" sz="4050" b="1" i="0" u="none" strike="noStrike" cap="none">
                <a:solidFill>
                  <a:srgbClr val="3B4540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Обзор популярных продуктов искусственного интеллекта</a:t>
            </a:r>
            <a:endParaRPr sz="4050" b="0" i="0" u="none" strike="noStrike" cap="none"/>
          </a:p>
        </p:txBody>
      </p:sp>
      <p:sp>
        <p:nvSpPr>
          <p:cNvPr id="87" name="Google Shape;87;p15"/>
          <p:cNvSpPr/>
          <p:nvPr/>
        </p:nvSpPr>
        <p:spPr>
          <a:xfrm>
            <a:off x="725924" y="3279934"/>
            <a:ext cx="3742373" cy="2190631"/>
          </a:xfrm>
          <a:prstGeom prst="roundRect">
            <a:avLst>
              <a:gd name="adj" fmla="val 8522"/>
            </a:avLst>
          </a:prstGeom>
          <a:solidFill>
            <a:srgbClr val="E8F3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5"/>
          <p:cNvSpPr/>
          <p:nvPr/>
        </p:nvSpPr>
        <p:spPr>
          <a:xfrm>
            <a:off x="933331" y="3487341"/>
            <a:ext cx="2592705" cy="32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2000"/>
              <a:buFont typeface="Fraunces ExtraBold"/>
              <a:buNone/>
            </a:pPr>
            <a:r>
              <a:rPr lang="en-US" sz="2000" b="1" i="0" u="none" strike="noStrike" cap="none">
                <a:solidFill>
                  <a:srgbClr val="405449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ChatGPT</a:t>
            </a:r>
            <a:endParaRPr sz="2000" b="0" i="0" u="none" strike="noStrike" cap="none"/>
          </a:p>
        </p:txBody>
      </p:sp>
      <p:sp>
        <p:nvSpPr>
          <p:cNvPr id="89" name="Google Shape;89;p15"/>
          <p:cNvSpPr/>
          <p:nvPr/>
        </p:nvSpPr>
        <p:spPr>
          <a:xfrm>
            <a:off x="933331" y="3935849"/>
            <a:ext cx="3327559" cy="132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1600"/>
              <a:buFont typeface="Nobile"/>
              <a:buNone/>
            </a:pPr>
            <a:r>
              <a:rPr lang="en-US" sz="1600" i="0" u="none" strike="noStrike" cap="none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Чат-бот для общения и ответов на вопросы, использующий передовые модели обработки языка.</a:t>
            </a:r>
            <a:endParaRPr sz="160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4675703" y="3279934"/>
            <a:ext cx="3742373" cy="2190631"/>
          </a:xfrm>
          <a:prstGeom prst="roundRect">
            <a:avLst>
              <a:gd name="adj" fmla="val 8522"/>
            </a:avLst>
          </a:prstGeom>
          <a:solidFill>
            <a:srgbClr val="E8F3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4883110" y="3487341"/>
            <a:ext cx="2592705" cy="32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2000"/>
              <a:buFont typeface="Fraunces ExtraBold"/>
              <a:buNone/>
            </a:pPr>
            <a:r>
              <a:rPr lang="en-US" sz="2000" b="1" i="0" u="none" strike="noStrike" cap="none">
                <a:solidFill>
                  <a:srgbClr val="405449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Giga Chat</a:t>
            </a:r>
            <a:endParaRPr sz="2000" b="0" i="0" u="none" strike="noStrike" cap="none"/>
          </a:p>
        </p:txBody>
      </p:sp>
      <p:sp>
        <p:nvSpPr>
          <p:cNvPr id="92" name="Google Shape;92;p15"/>
          <p:cNvSpPr/>
          <p:nvPr/>
        </p:nvSpPr>
        <p:spPr>
          <a:xfrm>
            <a:off x="4883110" y="3935849"/>
            <a:ext cx="3327559" cy="132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1600"/>
              <a:buFont typeface="Nobile"/>
              <a:buNone/>
            </a:pPr>
            <a:r>
              <a:rPr lang="en-US" sz="1600" i="0" u="none" strike="noStrike" cap="none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Расширенная версия чат-бота с дополнительными функциями для более глубокого взаимодействия.</a:t>
            </a:r>
            <a:endParaRPr sz="160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725924" y="5677972"/>
            <a:ext cx="7692152" cy="1526977"/>
          </a:xfrm>
          <a:prstGeom prst="roundRect">
            <a:avLst>
              <a:gd name="adj" fmla="val 12225"/>
            </a:avLst>
          </a:prstGeom>
          <a:solidFill>
            <a:srgbClr val="E8F3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5"/>
          <p:cNvSpPr/>
          <p:nvPr/>
        </p:nvSpPr>
        <p:spPr>
          <a:xfrm>
            <a:off x="933331" y="5885378"/>
            <a:ext cx="2592705" cy="324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7500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2000"/>
              <a:buFont typeface="Fraunces ExtraBold"/>
              <a:buNone/>
            </a:pPr>
            <a:r>
              <a:rPr lang="en-US" sz="2000" b="1" i="0" u="none" strike="noStrike" cap="none">
                <a:solidFill>
                  <a:srgbClr val="405449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Yandex Art</a:t>
            </a:r>
            <a:endParaRPr sz="2000" b="0" i="0" u="none" strike="noStrike" cap="none"/>
          </a:p>
        </p:txBody>
      </p:sp>
      <p:sp>
        <p:nvSpPr>
          <p:cNvPr id="95" name="Google Shape;95;p15"/>
          <p:cNvSpPr/>
          <p:nvPr/>
        </p:nvSpPr>
        <p:spPr>
          <a:xfrm>
            <a:off x="933331" y="6333887"/>
            <a:ext cx="7277338" cy="66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500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1600"/>
              <a:buFont typeface="Nobile"/>
              <a:buNone/>
            </a:pPr>
            <a:r>
              <a:rPr lang="en-US" sz="1600" i="0" u="none" strike="noStrike" cap="none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Сервис генерации изображений по текстовому запросу, позволяющий создавать уникальные картины и визуальные идеи.</a:t>
            </a:r>
            <a:endParaRPr sz="160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6"/>
          <p:cNvSpPr/>
          <p:nvPr/>
        </p:nvSpPr>
        <p:spPr>
          <a:xfrm>
            <a:off x="6233874" y="929045"/>
            <a:ext cx="7649051" cy="133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B4540"/>
              </a:buClr>
              <a:buSzPts val="4200"/>
              <a:buFont typeface="Fraunces ExtraBold"/>
              <a:buNone/>
            </a:pPr>
            <a:r>
              <a:rPr lang="en-US" sz="4200" b="1" i="0" u="none" strike="noStrike" cap="none">
                <a:solidFill>
                  <a:srgbClr val="3B4540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Работа с ChatGPT: первые шаги</a:t>
            </a:r>
            <a:endParaRPr sz="4200" b="0" i="0" u="none" strike="noStrike" cap="none"/>
          </a:p>
        </p:txBody>
      </p:sp>
      <p:pic>
        <p:nvPicPr>
          <p:cNvPr id="103" name="Google Shape;103;p1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3874" y="2584252"/>
            <a:ext cx="1067872" cy="157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6"/>
          <p:cNvSpPr/>
          <p:nvPr/>
        </p:nvSpPr>
        <p:spPr>
          <a:xfrm>
            <a:off x="7622024" y="2797731"/>
            <a:ext cx="2669619" cy="33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2100"/>
              <a:buFont typeface="Fraunces ExtraBold"/>
              <a:buNone/>
            </a:pPr>
            <a:r>
              <a:rPr lang="en-US" sz="2100" b="1" i="0" u="none" strike="noStrike" cap="none">
                <a:solidFill>
                  <a:srgbClr val="405449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Начало общения</a:t>
            </a:r>
            <a:endParaRPr sz="2100" b="0" i="0" u="none" strike="noStrike" cap="none"/>
          </a:p>
        </p:txBody>
      </p:sp>
      <p:sp>
        <p:nvSpPr>
          <p:cNvPr id="105" name="Google Shape;105;p16"/>
          <p:cNvSpPr/>
          <p:nvPr/>
        </p:nvSpPr>
        <p:spPr>
          <a:xfrm>
            <a:off x="7622024" y="3259455"/>
            <a:ext cx="6260902" cy="683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1650"/>
              <a:buFont typeface="Nobile"/>
              <a:buNone/>
            </a:pPr>
            <a:r>
              <a:rPr lang="en-US" sz="1650" i="0" u="none" strike="noStrike" cap="none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Введите свой вопрос или тему для разговора, например, "Напиши корот</a:t>
            </a:r>
            <a:r>
              <a:rPr lang="en-US" sz="1650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кий</a:t>
            </a:r>
            <a:r>
              <a:rPr lang="en-US" sz="1650" i="0" u="none" strike="noStrike" cap="none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рассказ о приключениях кота".</a:t>
            </a:r>
            <a:endParaRPr sz="165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6" name="Google Shape;106;p16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33874" y="4156353"/>
            <a:ext cx="1067872" cy="157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/>
          <p:nvPr/>
        </p:nvSpPr>
        <p:spPr>
          <a:xfrm>
            <a:off x="7622024" y="4369832"/>
            <a:ext cx="4336852" cy="33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2100"/>
              <a:buFont typeface="Fraunces ExtraBold"/>
              <a:buNone/>
            </a:pPr>
            <a:r>
              <a:rPr lang="en-US" sz="2100" b="1" i="0" u="none" strike="noStrike" cap="none">
                <a:solidFill>
                  <a:srgbClr val="405449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Использование возможностей</a:t>
            </a:r>
            <a:endParaRPr sz="2100" b="0" i="0" u="none" strike="noStrike" cap="none"/>
          </a:p>
        </p:txBody>
      </p:sp>
      <p:sp>
        <p:nvSpPr>
          <p:cNvPr id="108" name="Google Shape;108;p16"/>
          <p:cNvSpPr/>
          <p:nvPr/>
        </p:nvSpPr>
        <p:spPr>
          <a:xfrm>
            <a:off x="7622024" y="4831556"/>
            <a:ext cx="6260902" cy="683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1650"/>
              <a:buFont typeface="Nobile"/>
              <a:buNone/>
            </a:pPr>
            <a:r>
              <a:rPr lang="en-US" sz="1650" i="0" u="none" strike="noStrike" cap="none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Экспериментируйте с различными запросами, чтобы узнать, как ИИ может помочь с текстами и идеями.</a:t>
            </a:r>
            <a:endParaRPr sz="165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Google Shape;109;p16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33874" y="5728454"/>
            <a:ext cx="1067872" cy="1572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/>
          <p:nvPr/>
        </p:nvSpPr>
        <p:spPr>
          <a:xfrm>
            <a:off x="7622024" y="5941933"/>
            <a:ext cx="3406259" cy="333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3809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2100"/>
              <a:buFont typeface="Fraunces ExtraBold"/>
              <a:buNone/>
            </a:pPr>
            <a:r>
              <a:rPr lang="en-US" sz="2100" b="1" i="0" u="none" strike="noStrike" cap="none">
                <a:solidFill>
                  <a:srgbClr val="405449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Обсуждение и обучение</a:t>
            </a:r>
            <a:endParaRPr sz="2100" b="0" i="0" u="none" strike="noStrike" cap="none"/>
          </a:p>
        </p:txBody>
      </p:sp>
      <p:sp>
        <p:nvSpPr>
          <p:cNvPr id="111" name="Google Shape;111;p16"/>
          <p:cNvSpPr/>
          <p:nvPr/>
        </p:nvSpPr>
        <p:spPr>
          <a:xfrm>
            <a:off x="7622024" y="6403658"/>
            <a:ext cx="6260902" cy="683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606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1650"/>
              <a:buFont typeface="Nobile"/>
              <a:buNone/>
            </a:pPr>
            <a:r>
              <a:rPr lang="en-US" sz="1650" i="0" u="none" strike="noStrike" cap="none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Получите ответы и обратную связь, улучшая свои навыки взаимодействия с ИИ.</a:t>
            </a:r>
            <a:endParaRPr sz="165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12808550" y="7795550"/>
            <a:ext cx="1702200" cy="307800"/>
          </a:xfrm>
          <a:prstGeom prst="rect">
            <a:avLst/>
          </a:prstGeom>
          <a:solidFill>
            <a:srgbClr val="FAFFF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/>
          <p:nvPr/>
        </p:nvSpPr>
        <p:spPr>
          <a:xfrm>
            <a:off x="793790" y="1469708"/>
            <a:ext cx="7556421" cy="141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3B4540"/>
              </a:buClr>
              <a:buSzPts val="4450"/>
              <a:buFont typeface="Fraunces ExtraBold"/>
              <a:buNone/>
            </a:pPr>
            <a:r>
              <a:rPr lang="en-US" sz="4450" b="1" i="0" u="none" strike="noStrike" cap="none">
                <a:solidFill>
                  <a:srgbClr val="3B4540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Погружение в Giga Chat и его особенности</a:t>
            </a:r>
            <a:endParaRPr sz="4450" b="0" i="0" u="none" strike="noStrike" cap="none"/>
          </a:p>
        </p:txBody>
      </p:sp>
      <p:sp>
        <p:nvSpPr>
          <p:cNvPr id="120" name="Google Shape;120;p17"/>
          <p:cNvSpPr/>
          <p:nvPr/>
        </p:nvSpPr>
        <p:spPr>
          <a:xfrm>
            <a:off x="793790" y="3482578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7"/>
          <p:cNvSpPr/>
          <p:nvPr/>
        </p:nvSpPr>
        <p:spPr>
          <a:xfrm>
            <a:off x="1530906" y="3482578"/>
            <a:ext cx="3035856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2200"/>
              <a:buFont typeface="Fraunces ExtraBold"/>
              <a:buNone/>
            </a:pPr>
            <a:r>
              <a:rPr lang="en-US" sz="2200" b="1" i="0" u="none" strike="noStrike" cap="none">
                <a:solidFill>
                  <a:srgbClr val="405449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Различия с ChatGPT</a:t>
            </a:r>
            <a:endParaRPr sz="2200" b="0" i="0" u="none" strike="noStrike" cap="none"/>
          </a:p>
        </p:txBody>
      </p:sp>
      <p:sp>
        <p:nvSpPr>
          <p:cNvPr id="122" name="Google Shape;122;p17"/>
          <p:cNvSpPr/>
          <p:nvPr/>
        </p:nvSpPr>
        <p:spPr>
          <a:xfrm>
            <a:off x="1530906" y="3972997"/>
            <a:ext cx="6819305" cy="108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1750"/>
              <a:buFont typeface="Nobile"/>
              <a:buNone/>
            </a:pPr>
            <a:r>
              <a:rPr lang="en-US" sz="1750" i="0" u="none" strike="noStrike" cap="none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Giga Chat предлагает расширенные функции, включая более точные ответы и дополнительный функционал для пользователей.</a:t>
            </a:r>
            <a:endParaRPr sz="175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793790" y="5543669"/>
            <a:ext cx="510302" cy="510302"/>
          </a:xfrm>
          <a:prstGeom prst="roundRect">
            <a:avLst>
              <a:gd name="adj" fmla="val 40005"/>
            </a:avLst>
          </a:prstGeom>
          <a:solidFill>
            <a:srgbClr val="E8F3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1530906" y="5543669"/>
            <a:ext cx="4062770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2200"/>
              <a:buFont typeface="Fraunces ExtraBold"/>
              <a:buNone/>
            </a:pPr>
            <a:r>
              <a:rPr lang="en-US" sz="2200" b="1" i="0" u="none" strike="noStrike" cap="none">
                <a:solidFill>
                  <a:srgbClr val="405449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Практическое применение</a:t>
            </a:r>
            <a:endParaRPr sz="2200" b="0" i="0" u="none" strike="noStrike" cap="none"/>
          </a:p>
        </p:txBody>
      </p:sp>
      <p:sp>
        <p:nvSpPr>
          <p:cNvPr id="125" name="Google Shape;125;p17"/>
          <p:cNvSpPr/>
          <p:nvPr/>
        </p:nvSpPr>
        <p:spPr>
          <a:xfrm>
            <a:off x="1530906" y="6034088"/>
            <a:ext cx="6819305" cy="72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1750"/>
              <a:buFont typeface="Nobile"/>
              <a:buNone/>
            </a:pPr>
            <a:r>
              <a:rPr lang="en-US" sz="1750" i="0" u="none" strike="noStrike" cap="none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Участники могут задавать вопросы и участвовать в обсуждениях, используя новые возможности платформы.</a:t>
            </a:r>
            <a:endParaRPr sz="175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/>
          <p:nvPr/>
        </p:nvSpPr>
        <p:spPr>
          <a:xfrm>
            <a:off x="793790" y="1251109"/>
            <a:ext cx="10849570" cy="70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3B4540"/>
              </a:buClr>
              <a:buSzPts val="4450"/>
              <a:buFont typeface="Fraunces ExtraBold"/>
              <a:buNone/>
            </a:pPr>
            <a:r>
              <a:rPr lang="en-US" sz="4450" b="1" i="0" u="none" strike="noStrike" cap="none">
                <a:solidFill>
                  <a:srgbClr val="3B4540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Создание изображений с Yandex Art</a:t>
            </a:r>
            <a:endParaRPr sz="4450" b="0" i="0" u="none" strike="noStrike" cap="none"/>
          </a:p>
        </p:txBody>
      </p:sp>
      <p:sp>
        <p:nvSpPr>
          <p:cNvPr id="132" name="Google Shape;132;p18"/>
          <p:cNvSpPr/>
          <p:nvPr/>
        </p:nvSpPr>
        <p:spPr>
          <a:xfrm>
            <a:off x="902494" y="3724989"/>
            <a:ext cx="3676531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2200"/>
              <a:buFont typeface="Fraunces ExtraBold"/>
              <a:buNone/>
            </a:pPr>
            <a:r>
              <a:rPr lang="en-US" sz="2200" b="1" i="0" u="none" strike="noStrike" cap="none">
                <a:solidFill>
                  <a:srgbClr val="405449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Ввод текстового запроса</a:t>
            </a:r>
            <a:endParaRPr sz="2200" b="0" i="0" u="none" strike="noStrike" cap="none"/>
          </a:p>
        </p:txBody>
      </p:sp>
      <p:sp>
        <p:nvSpPr>
          <p:cNvPr id="133" name="Google Shape;133;p18"/>
          <p:cNvSpPr/>
          <p:nvPr/>
        </p:nvSpPr>
        <p:spPr>
          <a:xfrm>
            <a:off x="613525" y="4215400"/>
            <a:ext cx="4227900" cy="14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1750"/>
              <a:buFont typeface="Nobile"/>
              <a:buNone/>
            </a:pPr>
            <a:r>
              <a:rPr lang="en-US" sz="1750" i="0" u="none" strike="noStrike" cap="none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Опишите желаемое изображение,например, "Создай</a:t>
            </a:r>
            <a:r>
              <a:rPr lang="en-US" sz="1750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750" i="0" u="none" strike="noStrike" cap="none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картину с </a:t>
            </a:r>
            <a:r>
              <a:rPr lang="en-US" sz="1750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конь</a:t>
            </a:r>
            <a:r>
              <a:rPr lang="en-US" sz="1750" i="0" u="none" strike="noStrike" cap="none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лесу".</a:t>
            </a:r>
            <a:endParaRPr sz="175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4" name="Google Shape;134;p1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32653" y="2413516"/>
            <a:ext cx="4564975" cy="456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/>
          <p:nvPr/>
        </p:nvSpPr>
        <p:spPr>
          <a:xfrm>
            <a:off x="5571411" y="4209098"/>
            <a:ext cx="339328" cy="42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377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2650"/>
              <a:buFont typeface="Fraunces ExtraBold"/>
              <a:buNone/>
            </a:pPr>
            <a:r>
              <a:rPr lang="en-US" sz="2650" b="1" i="0" u="none" strike="noStrike" cap="none">
                <a:solidFill>
                  <a:srgbClr val="405449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1</a:t>
            </a:r>
            <a:endParaRPr sz="2650" b="0" i="0" u="none" strike="noStrike" cap="none"/>
          </a:p>
        </p:txBody>
      </p:sp>
      <p:sp>
        <p:nvSpPr>
          <p:cNvPr id="136" name="Google Shape;136;p18"/>
          <p:cNvSpPr/>
          <p:nvPr/>
        </p:nvSpPr>
        <p:spPr>
          <a:xfrm>
            <a:off x="9937790" y="2591514"/>
            <a:ext cx="3695700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2200"/>
              <a:buFont typeface="Fraunces ExtraBold"/>
              <a:buNone/>
            </a:pPr>
            <a:r>
              <a:rPr lang="en-US" sz="2200" b="1" i="0" u="none" strike="noStrike" cap="none">
                <a:solidFill>
                  <a:srgbClr val="405449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Генерация изображения</a:t>
            </a:r>
            <a:endParaRPr sz="2200" b="0" i="0" u="none" strike="noStrike" cap="none"/>
          </a:p>
        </p:txBody>
      </p:sp>
      <p:sp>
        <p:nvSpPr>
          <p:cNvPr id="137" name="Google Shape;137;p18"/>
          <p:cNvSpPr/>
          <p:nvPr/>
        </p:nvSpPr>
        <p:spPr>
          <a:xfrm>
            <a:off x="9937790" y="3081933"/>
            <a:ext cx="3898821" cy="108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1750"/>
              <a:buFont typeface="Nobile"/>
              <a:buNone/>
            </a:pPr>
            <a:r>
              <a:rPr lang="en-US" sz="1750" i="0" u="none" strike="noStrike" cap="none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 преобразует текст в уникальное визуальное произведение искусства.</a:t>
            </a:r>
            <a:endParaRPr sz="175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8" name="Google Shape;138;p18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32653" y="2413516"/>
            <a:ext cx="4564975" cy="456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/>
          <p:nvPr/>
        </p:nvSpPr>
        <p:spPr>
          <a:xfrm>
            <a:off x="8170307" y="3258026"/>
            <a:ext cx="339328" cy="42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377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2650"/>
              <a:buFont typeface="Fraunces ExtraBold"/>
              <a:buNone/>
            </a:pPr>
            <a:r>
              <a:rPr lang="en-US" sz="2650" b="1" i="0" u="none" strike="noStrike" cap="none">
                <a:solidFill>
                  <a:srgbClr val="405449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2</a:t>
            </a:r>
            <a:endParaRPr sz="2650" b="0" i="0" u="none" strike="noStrike" cap="none"/>
          </a:p>
        </p:txBody>
      </p:sp>
      <p:sp>
        <p:nvSpPr>
          <p:cNvPr id="140" name="Google Shape;140;p18"/>
          <p:cNvSpPr/>
          <p:nvPr/>
        </p:nvSpPr>
        <p:spPr>
          <a:xfrm>
            <a:off x="9937790" y="4866918"/>
            <a:ext cx="3898821" cy="708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2200"/>
              <a:buFont typeface="Fraunces ExtraBold"/>
              <a:buNone/>
            </a:pPr>
            <a:r>
              <a:rPr lang="en-US" sz="2200" b="1" i="0" u="none" strike="noStrike" cap="none">
                <a:solidFill>
                  <a:srgbClr val="405449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Использование результатов</a:t>
            </a:r>
            <a:endParaRPr sz="2200" b="0" i="0" u="none" strike="noStrike" cap="none"/>
          </a:p>
        </p:txBody>
      </p:sp>
      <p:sp>
        <p:nvSpPr>
          <p:cNvPr id="141" name="Google Shape;141;p18"/>
          <p:cNvSpPr/>
          <p:nvPr/>
        </p:nvSpPr>
        <p:spPr>
          <a:xfrm>
            <a:off x="9937790" y="5711666"/>
            <a:ext cx="3898821" cy="1088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1750"/>
              <a:buFont typeface="Nobile"/>
              <a:buNone/>
            </a:pPr>
            <a:r>
              <a:rPr lang="en-US" sz="1750" i="0" u="none" strike="noStrike" cap="none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Участники могут создавать свои картинки и обсуждать варианты применения в творчестве.</a:t>
            </a:r>
            <a:endParaRPr sz="175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2" name="Google Shape;142;p18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32653" y="2413516"/>
            <a:ext cx="4564975" cy="456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/>
          <p:nvPr/>
        </p:nvSpPr>
        <p:spPr>
          <a:xfrm>
            <a:off x="7694533" y="5984200"/>
            <a:ext cx="339328" cy="424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0377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2650"/>
              <a:buFont typeface="Fraunces ExtraBold"/>
              <a:buNone/>
            </a:pPr>
            <a:r>
              <a:rPr lang="en-US" sz="2650" b="1" i="0" u="none" strike="noStrike" cap="none">
                <a:solidFill>
                  <a:srgbClr val="405449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3</a:t>
            </a:r>
            <a:endParaRPr sz="2650" b="0" i="0" u="none" strike="noStrike" cap="none"/>
          </a:p>
        </p:txBody>
      </p:sp>
      <p:sp>
        <p:nvSpPr>
          <p:cNvPr id="144" name="Google Shape;144;p18"/>
          <p:cNvSpPr/>
          <p:nvPr/>
        </p:nvSpPr>
        <p:spPr>
          <a:xfrm>
            <a:off x="12808550" y="7795550"/>
            <a:ext cx="1702200" cy="307800"/>
          </a:xfrm>
          <a:prstGeom prst="rect">
            <a:avLst/>
          </a:prstGeom>
          <a:solidFill>
            <a:srgbClr val="FAFFF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400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/>
          <p:nvPr/>
        </p:nvSpPr>
        <p:spPr>
          <a:xfrm>
            <a:off x="793790" y="1071324"/>
            <a:ext cx="7556421" cy="1417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3B4540"/>
              </a:buClr>
              <a:buSzPts val="4450"/>
              <a:buFont typeface="Fraunces ExtraBold"/>
              <a:buNone/>
            </a:pPr>
            <a:r>
              <a:rPr lang="en-US" sz="4450" b="1" i="0" u="none" strike="noStrike" cap="none">
                <a:solidFill>
                  <a:srgbClr val="3B4540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Обсуждение опыта и впечатлений</a:t>
            </a:r>
            <a:endParaRPr sz="4450" b="0" i="0" u="none" strike="noStrike" cap="none"/>
          </a:p>
        </p:txBody>
      </p:sp>
      <p:sp>
        <p:nvSpPr>
          <p:cNvPr id="152" name="Google Shape;152;p19"/>
          <p:cNvSpPr/>
          <p:nvPr/>
        </p:nvSpPr>
        <p:spPr>
          <a:xfrm>
            <a:off x="793790" y="2829044"/>
            <a:ext cx="170021" cy="1216223"/>
          </a:xfrm>
          <a:prstGeom prst="roundRect">
            <a:avLst>
              <a:gd name="adj" fmla="val 120071"/>
            </a:avLst>
          </a:prstGeom>
          <a:solidFill>
            <a:srgbClr val="E8F3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9"/>
          <p:cNvSpPr/>
          <p:nvPr/>
        </p:nvSpPr>
        <p:spPr>
          <a:xfrm>
            <a:off x="1303973" y="2829044"/>
            <a:ext cx="2835235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2200"/>
              <a:buFont typeface="Fraunces ExtraBold"/>
              <a:buNone/>
            </a:pPr>
            <a:r>
              <a:rPr lang="en-US" sz="2200" b="1" i="0" u="none" strike="noStrike" cap="none">
                <a:solidFill>
                  <a:srgbClr val="405449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Что понравилось</a:t>
            </a:r>
            <a:endParaRPr sz="2200" b="0" i="0" u="none" strike="noStrike" cap="none"/>
          </a:p>
        </p:txBody>
      </p:sp>
      <p:sp>
        <p:nvSpPr>
          <p:cNvPr id="154" name="Google Shape;154;p19"/>
          <p:cNvSpPr/>
          <p:nvPr/>
        </p:nvSpPr>
        <p:spPr>
          <a:xfrm>
            <a:off x="1303973" y="3319463"/>
            <a:ext cx="7046238" cy="72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1750"/>
              <a:buFont typeface="Nobile"/>
              <a:buNone/>
            </a:pPr>
            <a:r>
              <a:rPr lang="en-US" sz="1750" i="0" u="none" strike="noStrike" cap="none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Участники делятся любимыми моментами работы с ИИ и своими открытиями.</a:t>
            </a:r>
            <a:endParaRPr sz="175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1133951" y="4272082"/>
            <a:ext cx="170021" cy="1216223"/>
          </a:xfrm>
          <a:prstGeom prst="roundRect">
            <a:avLst>
              <a:gd name="adj" fmla="val 120071"/>
            </a:avLst>
          </a:prstGeom>
          <a:solidFill>
            <a:srgbClr val="E8F3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9"/>
          <p:cNvSpPr/>
          <p:nvPr/>
        </p:nvSpPr>
        <p:spPr>
          <a:xfrm>
            <a:off x="1644134" y="4272082"/>
            <a:ext cx="3087886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2200"/>
              <a:buFont typeface="Fraunces ExtraBold"/>
              <a:buNone/>
            </a:pPr>
            <a:r>
              <a:rPr lang="en-US" sz="2200" b="1" i="0" u="none" strike="noStrike" cap="none">
                <a:solidFill>
                  <a:srgbClr val="405449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Идеи и вдохновение</a:t>
            </a:r>
            <a:endParaRPr sz="2200" b="0" i="0" u="none" strike="noStrike" cap="none"/>
          </a:p>
        </p:txBody>
      </p:sp>
      <p:sp>
        <p:nvSpPr>
          <p:cNvPr id="157" name="Google Shape;157;p19"/>
          <p:cNvSpPr/>
          <p:nvPr/>
        </p:nvSpPr>
        <p:spPr>
          <a:xfrm>
            <a:off x="1644134" y="4762500"/>
            <a:ext cx="6706076" cy="72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1750"/>
              <a:buFont typeface="Nobile"/>
              <a:buNone/>
            </a:pPr>
            <a:r>
              <a:rPr lang="en-US" sz="1750" i="0" u="none" strike="noStrike" cap="none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Обсуждение новых идей, которые появились в процессе практики с ИИ.</a:t>
            </a:r>
            <a:endParaRPr sz="175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1474232" y="5715119"/>
            <a:ext cx="170021" cy="1216223"/>
          </a:xfrm>
          <a:prstGeom prst="roundRect">
            <a:avLst>
              <a:gd name="adj" fmla="val 120071"/>
            </a:avLst>
          </a:prstGeom>
          <a:solidFill>
            <a:srgbClr val="E8F3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9"/>
          <p:cNvSpPr/>
          <p:nvPr/>
        </p:nvSpPr>
        <p:spPr>
          <a:xfrm>
            <a:off x="1984415" y="5715119"/>
            <a:ext cx="2881432" cy="354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2200"/>
              <a:buFont typeface="Fraunces ExtraBold"/>
              <a:buNone/>
            </a:pPr>
            <a:r>
              <a:rPr lang="en-US" sz="2200" b="1" i="0" u="none" strike="noStrike" cap="none">
                <a:solidFill>
                  <a:srgbClr val="405449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Ответы на вопросы</a:t>
            </a:r>
            <a:endParaRPr sz="2200" b="0" i="0" u="none" strike="noStrike" cap="none"/>
          </a:p>
        </p:txBody>
      </p:sp>
      <p:sp>
        <p:nvSpPr>
          <p:cNvPr id="160" name="Google Shape;160;p19"/>
          <p:cNvSpPr/>
          <p:nvPr/>
        </p:nvSpPr>
        <p:spPr>
          <a:xfrm>
            <a:off x="1984415" y="6205538"/>
            <a:ext cx="6365796" cy="725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2857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1750"/>
              <a:buFont typeface="Nobile"/>
              <a:buNone/>
            </a:pPr>
            <a:r>
              <a:rPr lang="en-US" sz="1750" i="0" u="none" strike="noStrike" cap="none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Время для обсуждения сомнений и уточнений, обмен опытом.</a:t>
            </a:r>
            <a:endParaRPr sz="175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486400" cy="822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0"/>
          <p:cNvSpPr/>
          <p:nvPr/>
        </p:nvSpPr>
        <p:spPr>
          <a:xfrm>
            <a:off x="6192798" y="1033343"/>
            <a:ext cx="7731204" cy="1261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316"/>
              </a:lnSpc>
              <a:spcBef>
                <a:spcPts val="0"/>
              </a:spcBef>
              <a:spcAft>
                <a:spcPts val="0"/>
              </a:spcAft>
              <a:buClr>
                <a:srgbClr val="3B4540"/>
              </a:buClr>
              <a:buSzPts val="3950"/>
              <a:buFont typeface="Fraunces ExtraBold"/>
              <a:buNone/>
            </a:pPr>
            <a:r>
              <a:rPr lang="en-US" sz="3950" b="1" i="0" u="none" strike="noStrike" cap="none">
                <a:solidFill>
                  <a:srgbClr val="3B4540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Применение искусственного интеллекта в будущем</a:t>
            </a:r>
            <a:endParaRPr sz="3950" b="0" i="0" u="none" strike="noStrike" cap="none"/>
          </a:p>
        </p:txBody>
      </p:sp>
      <p:pic>
        <p:nvPicPr>
          <p:cNvPr id="168" name="Google Shape;168;p20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92798" y="2597348"/>
            <a:ext cx="504587" cy="504587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6192798" y="3303746"/>
            <a:ext cx="2375297" cy="31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641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1950"/>
              <a:buFont typeface="Fraunces ExtraBold"/>
              <a:buNone/>
            </a:pPr>
            <a:r>
              <a:rPr lang="en-US" sz="1950" b="1" i="0" u="none" strike="noStrike" cap="none">
                <a:solidFill>
                  <a:srgbClr val="405449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Обучение</a:t>
            </a:r>
            <a:endParaRPr sz="1950" b="0" i="0" u="none" strike="noStrike" cap="none"/>
          </a:p>
        </p:txBody>
      </p:sp>
      <p:sp>
        <p:nvSpPr>
          <p:cNvPr id="170" name="Google Shape;170;p20"/>
          <p:cNvSpPr/>
          <p:nvPr/>
        </p:nvSpPr>
        <p:spPr>
          <a:xfrm>
            <a:off x="6192798" y="3740110"/>
            <a:ext cx="2375297" cy="16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1550"/>
              <a:buFont typeface="Nobile"/>
              <a:buNone/>
            </a:pPr>
            <a:r>
              <a:rPr lang="en-US" sz="1550" i="0" u="none" strike="noStrike" cap="none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ИИ помогает разобраться в новых темах и развить навыки быстрее и эффективнее.</a:t>
            </a:r>
            <a:endParaRPr sz="155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1" name="Google Shape;171;p20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70752" y="2597348"/>
            <a:ext cx="504587" cy="50458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0"/>
          <p:cNvSpPr/>
          <p:nvPr/>
        </p:nvSpPr>
        <p:spPr>
          <a:xfrm>
            <a:off x="8870752" y="3303746"/>
            <a:ext cx="2375297" cy="31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641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1950"/>
              <a:buFont typeface="Fraunces ExtraBold"/>
              <a:buNone/>
            </a:pPr>
            <a:r>
              <a:rPr lang="en-US" sz="1950" b="1" i="0" u="none" strike="noStrike" cap="none">
                <a:solidFill>
                  <a:srgbClr val="405449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Творчество</a:t>
            </a:r>
            <a:endParaRPr sz="1950" b="0" i="0" u="none" strike="noStrike" cap="none"/>
          </a:p>
        </p:txBody>
      </p:sp>
      <p:sp>
        <p:nvSpPr>
          <p:cNvPr id="173" name="Google Shape;173;p20"/>
          <p:cNvSpPr/>
          <p:nvPr/>
        </p:nvSpPr>
        <p:spPr>
          <a:xfrm>
            <a:off x="8870752" y="3740110"/>
            <a:ext cx="2375297" cy="226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1550"/>
              <a:buFont typeface="Nobile"/>
              <a:buNone/>
            </a:pPr>
            <a:r>
              <a:rPr lang="en-US" sz="1550" i="0" u="none" strike="noStrike" cap="none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Генерация иде</a:t>
            </a:r>
            <a:r>
              <a:rPr lang="en-US" sz="1550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lang="en-US" sz="1550" i="0" u="none" strike="noStrike" cap="none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создание уникальных произведени</a:t>
            </a:r>
            <a:r>
              <a:rPr lang="en-US" sz="1550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</a:t>
            </a:r>
            <a:r>
              <a:rPr lang="en-US" sz="1550" i="0" u="none" strike="noStrike" cap="none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 помощью ИИ расширяют художественные во</a:t>
            </a:r>
            <a:r>
              <a:rPr lang="en-US" sz="1550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</a:t>
            </a:r>
            <a:r>
              <a:rPr lang="en-US" sz="1550" i="0" u="none" strike="noStrike" cap="none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можности.</a:t>
            </a:r>
            <a:endParaRPr sz="155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4" name="Google Shape;174;p20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548705" y="2597348"/>
            <a:ext cx="504587" cy="50458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/>
          <p:nvPr/>
        </p:nvSpPr>
        <p:spPr>
          <a:xfrm>
            <a:off x="11548705" y="3303746"/>
            <a:ext cx="2375297" cy="31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5641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1950"/>
              <a:buFont typeface="Fraunces ExtraBold"/>
              <a:buNone/>
            </a:pPr>
            <a:r>
              <a:rPr lang="en-US" sz="1950" b="1" i="0" u="none" strike="noStrike" cap="none">
                <a:solidFill>
                  <a:srgbClr val="405449"/>
                </a:solidFill>
                <a:latin typeface="Fraunces ExtraBold"/>
                <a:ea typeface="Fraunces ExtraBold"/>
                <a:cs typeface="Fraunces ExtraBold"/>
                <a:sym typeface="Fraunces ExtraBold"/>
              </a:rPr>
              <a:t>Технологии</a:t>
            </a:r>
            <a:endParaRPr sz="1950" b="0" i="0" u="none" strike="noStrike" cap="none"/>
          </a:p>
        </p:txBody>
      </p:sp>
      <p:sp>
        <p:nvSpPr>
          <p:cNvPr id="176" name="Google Shape;176;p20"/>
          <p:cNvSpPr/>
          <p:nvPr/>
        </p:nvSpPr>
        <p:spPr>
          <a:xfrm>
            <a:off x="11548705" y="3740110"/>
            <a:ext cx="2375297" cy="161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1550"/>
              <a:buFont typeface="Nobile"/>
              <a:buNone/>
            </a:pPr>
            <a:r>
              <a:rPr lang="en-US" sz="1550" i="0" u="none" strike="noStrike" cap="none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Использование ИИ в повседневной работе и жизни открывает новые перспективы и упрощает задачи.</a:t>
            </a:r>
            <a:endParaRPr sz="155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20"/>
          <p:cNvSpPr/>
          <p:nvPr/>
        </p:nvSpPr>
        <p:spPr>
          <a:xfrm>
            <a:off x="6192798" y="6227445"/>
            <a:ext cx="7731204" cy="968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61290"/>
              </a:lnSpc>
              <a:spcBef>
                <a:spcPts val="0"/>
              </a:spcBef>
              <a:spcAft>
                <a:spcPts val="0"/>
              </a:spcAft>
              <a:buClr>
                <a:srgbClr val="405449"/>
              </a:buClr>
              <a:buSzPts val="1550"/>
              <a:buFont typeface="Nobile"/>
              <a:buNone/>
            </a:pPr>
            <a:r>
              <a:rPr lang="en-US" sz="1550" i="0" u="none" strike="noStrike" cap="none">
                <a:solidFill>
                  <a:srgbClr val="4054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Этот мастер-класс лишь начало пути к освоению искусственного интеллекта. Надеемся, вы вдохновились и готовы применять полученные знания в учебе и творчестве!</a:t>
            </a:r>
            <a:endParaRPr sz="155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20"/>
          <p:cNvSpPr/>
          <p:nvPr/>
        </p:nvSpPr>
        <p:spPr>
          <a:xfrm>
            <a:off x="12808550" y="7795550"/>
            <a:ext cx="1702200" cy="307800"/>
          </a:xfrm>
          <a:prstGeom prst="rect">
            <a:avLst/>
          </a:prstGeom>
          <a:solidFill>
            <a:srgbClr val="FAFFFA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Microsoft Office PowerPoint</Application>
  <PresentationFormat>Произвольный</PresentationFormat>
  <Paragraphs>65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Times New Roman</vt:lpstr>
      <vt:lpstr>Fraunces ExtraBold</vt:lpstr>
      <vt:lpstr>Nobile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User</cp:lastModifiedBy>
  <cp:revision>1</cp:revision>
  <dcterms:modified xsi:type="dcterms:W3CDTF">2025-04-25T09:10:46Z</dcterms:modified>
</cp:coreProperties>
</file>