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9" r:id="rId4"/>
    <p:sldId id="265" r:id="rId5"/>
    <p:sldId id="257" r:id="rId6"/>
    <p:sldId id="258" r:id="rId7"/>
    <p:sldId id="263" r:id="rId8"/>
    <p:sldId id="260" r:id="rId9"/>
    <p:sldId id="267" r:id="rId10"/>
    <p:sldId id="261" r:id="rId11"/>
    <p:sldId id="268" r:id="rId12"/>
    <p:sldId id="262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71;&#1046;&#1080;&#1074;&#1072;&#1103;%20&#1072;&#1079;&#1073;&#1091;&#1082;&#1072;&#187;.%20&#1052;&#1072;&#1081;&#1089;&#1082;&#1080;&#1081;%20&#1078;&#1091;&#1082;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EFC91F5-DD76-4C87-3AD2-BBDBF353F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40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958166" cy="714380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ru-RU" b="1" dirty="0">
                <a:solidFill>
                  <a:srgbClr val="FFFF00"/>
                </a:solidFill>
              </a:rPr>
              <a:t>С днем рождения, майский жук! </a:t>
            </a:r>
            <a:br>
              <a:rPr lang="ru-RU" b="1" dirty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857892"/>
            <a:ext cx="8643998" cy="78581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Знакомимся поближе с символом весны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8155BEB-4AF6-E0B1-5F08-754D7C35C4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4000" b="1" dirty="0"/>
              <a:t>ЕСТЕСТВЕННЫЕ ВРАГИ</a:t>
            </a:r>
          </a:p>
        </p:txBody>
      </p:sp>
      <p:pic>
        <p:nvPicPr>
          <p:cNvPr id="12" name="Содержимое 11" descr="C:\Users\3Tv\Desktop\1671805664_www-funnyart-club-p-vidi-sorok-fotografii-28.jpg">
            <a:extLst>
              <a:ext uri="{FF2B5EF4-FFF2-40B4-BE49-F238E27FC236}">
                <a16:creationId xmlns:a16="http://schemas.microsoft.com/office/drawing/2014/main" xmlns="" id="{052BEF01-B148-E8A5-B8A8-2FBC36C0D2F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316" t="2254" r="7718" b="2254"/>
          <a:stretch>
            <a:fillRect/>
          </a:stretch>
        </p:blipFill>
        <p:spPr bwMode="auto">
          <a:xfrm>
            <a:off x="1071538" y="928670"/>
            <a:ext cx="1932100" cy="2592288"/>
          </a:xfrm>
          <a:custGeom>
            <a:avLst/>
            <a:gdLst>
              <a:gd name="connsiteX0" fmla="*/ 322023 w 1932100"/>
              <a:gd name="connsiteY0" fmla="*/ 0 h 2592288"/>
              <a:gd name="connsiteX1" fmla="*/ 1610077 w 1932100"/>
              <a:gd name="connsiteY1" fmla="*/ 0 h 2592288"/>
              <a:gd name="connsiteX2" fmla="*/ 1932100 w 1932100"/>
              <a:gd name="connsiteY2" fmla="*/ 322023 h 2592288"/>
              <a:gd name="connsiteX3" fmla="*/ 1932100 w 1932100"/>
              <a:gd name="connsiteY3" fmla="*/ 2270265 h 2592288"/>
              <a:gd name="connsiteX4" fmla="*/ 1610077 w 1932100"/>
              <a:gd name="connsiteY4" fmla="*/ 2592288 h 2592288"/>
              <a:gd name="connsiteX5" fmla="*/ 322023 w 1932100"/>
              <a:gd name="connsiteY5" fmla="*/ 2592288 h 2592288"/>
              <a:gd name="connsiteX6" fmla="*/ 0 w 1932100"/>
              <a:gd name="connsiteY6" fmla="*/ 2270265 h 2592288"/>
              <a:gd name="connsiteX7" fmla="*/ 0 w 1932100"/>
              <a:gd name="connsiteY7" fmla="*/ 322023 h 2592288"/>
              <a:gd name="connsiteX8" fmla="*/ 322023 w 1932100"/>
              <a:gd name="connsiteY8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2100" h="2592288">
                <a:moveTo>
                  <a:pt x="322023" y="0"/>
                </a:moveTo>
                <a:lnTo>
                  <a:pt x="1610077" y="0"/>
                </a:lnTo>
                <a:cubicBezTo>
                  <a:pt x="1787925" y="0"/>
                  <a:pt x="1932100" y="144175"/>
                  <a:pt x="1932100" y="322023"/>
                </a:cubicBezTo>
                <a:lnTo>
                  <a:pt x="1932100" y="2270265"/>
                </a:lnTo>
                <a:cubicBezTo>
                  <a:pt x="1932100" y="2448113"/>
                  <a:pt x="1787925" y="2592288"/>
                  <a:pt x="1610077" y="2592288"/>
                </a:cubicBezTo>
                <a:lnTo>
                  <a:pt x="322023" y="2592288"/>
                </a:lnTo>
                <a:cubicBezTo>
                  <a:pt x="144175" y="2592288"/>
                  <a:pt x="0" y="2448113"/>
                  <a:pt x="0" y="2270265"/>
                </a:cubicBezTo>
                <a:lnTo>
                  <a:pt x="0" y="322023"/>
                </a:lnTo>
                <a:cubicBezTo>
                  <a:pt x="0" y="144175"/>
                  <a:pt x="144175" y="0"/>
                  <a:pt x="322023" y="0"/>
                </a:cubicBezTo>
                <a:close/>
              </a:path>
            </a:pathLst>
          </a:custGeom>
          <a:noFill/>
        </p:spPr>
      </p:pic>
      <p:pic>
        <p:nvPicPr>
          <p:cNvPr id="21" name="Рисунок 20" descr="C:\Users\3Tv\Desktop\64272a74bd5114282b6c292e8ae3fdda.jpeg">
            <a:extLst>
              <a:ext uri="{FF2B5EF4-FFF2-40B4-BE49-F238E27FC236}">
                <a16:creationId xmlns:a16="http://schemas.microsoft.com/office/drawing/2014/main" xmlns="" id="{4A88242C-0482-6BBB-C8C3-03942B327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l="6607" t="3212" r="1889" b="3711"/>
          <a:stretch>
            <a:fillRect/>
          </a:stretch>
        </p:blipFill>
        <p:spPr bwMode="auto">
          <a:xfrm>
            <a:off x="912582" y="4199254"/>
            <a:ext cx="3024336" cy="2304256"/>
          </a:xfrm>
          <a:custGeom>
            <a:avLst/>
            <a:gdLst>
              <a:gd name="connsiteX0" fmla="*/ 384050 w 3024336"/>
              <a:gd name="connsiteY0" fmla="*/ 0 h 2304256"/>
              <a:gd name="connsiteX1" fmla="*/ 2640286 w 3024336"/>
              <a:gd name="connsiteY1" fmla="*/ 0 h 2304256"/>
              <a:gd name="connsiteX2" fmla="*/ 3024336 w 3024336"/>
              <a:gd name="connsiteY2" fmla="*/ 384050 h 2304256"/>
              <a:gd name="connsiteX3" fmla="*/ 3024336 w 3024336"/>
              <a:gd name="connsiteY3" fmla="*/ 1920206 h 2304256"/>
              <a:gd name="connsiteX4" fmla="*/ 2640286 w 3024336"/>
              <a:gd name="connsiteY4" fmla="*/ 2304256 h 2304256"/>
              <a:gd name="connsiteX5" fmla="*/ 384050 w 3024336"/>
              <a:gd name="connsiteY5" fmla="*/ 2304256 h 2304256"/>
              <a:gd name="connsiteX6" fmla="*/ 0 w 3024336"/>
              <a:gd name="connsiteY6" fmla="*/ 1920206 h 2304256"/>
              <a:gd name="connsiteX7" fmla="*/ 0 w 3024336"/>
              <a:gd name="connsiteY7" fmla="*/ 384050 h 2304256"/>
              <a:gd name="connsiteX8" fmla="*/ 384050 w 3024336"/>
              <a:gd name="connsiteY8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4336" h="2304256">
                <a:moveTo>
                  <a:pt x="384050" y="0"/>
                </a:moveTo>
                <a:lnTo>
                  <a:pt x="2640286" y="0"/>
                </a:lnTo>
                <a:cubicBezTo>
                  <a:pt x="2852391" y="0"/>
                  <a:pt x="3024336" y="171945"/>
                  <a:pt x="3024336" y="384050"/>
                </a:cubicBezTo>
                <a:lnTo>
                  <a:pt x="3024336" y="1920206"/>
                </a:lnTo>
                <a:cubicBezTo>
                  <a:pt x="3024336" y="2132311"/>
                  <a:pt x="2852391" y="2304256"/>
                  <a:pt x="2640286" y="2304256"/>
                </a:cubicBezTo>
                <a:lnTo>
                  <a:pt x="384050" y="2304256"/>
                </a:lnTo>
                <a:cubicBezTo>
                  <a:pt x="171945" y="2304256"/>
                  <a:pt x="0" y="2132311"/>
                  <a:pt x="0" y="1920206"/>
                </a:cubicBezTo>
                <a:lnTo>
                  <a:pt x="0" y="384050"/>
                </a:lnTo>
                <a:cubicBezTo>
                  <a:pt x="0" y="171945"/>
                  <a:pt x="171945" y="0"/>
                  <a:pt x="384050" y="0"/>
                </a:cubicBezTo>
                <a:close/>
              </a:path>
            </a:pathLst>
          </a:custGeom>
          <a:noFill/>
        </p:spPr>
      </p:pic>
      <p:pic>
        <p:nvPicPr>
          <p:cNvPr id="22" name="Рисунок 21" descr="C:\Users\3Tv\Desktop\1695924887_gas-kvas-com-p-kartinki-yezh-5.jpg">
            <a:extLst>
              <a:ext uri="{FF2B5EF4-FFF2-40B4-BE49-F238E27FC236}">
                <a16:creationId xmlns:a16="http://schemas.microsoft.com/office/drawing/2014/main" xmlns="" id="{8E937F58-7795-8C6C-78B3-C5202CB3D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l="8808" t="3504" r="8808" b="3504"/>
          <a:stretch>
            <a:fillRect/>
          </a:stretch>
        </p:blipFill>
        <p:spPr bwMode="auto">
          <a:xfrm>
            <a:off x="5136080" y="4199254"/>
            <a:ext cx="3024336" cy="2304256"/>
          </a:xfrm>
          <a:custGeom>
            <a:avLst/>
            <a:gdLst>
              <a:gd name="connsiteX0" fmla="*/ 384050 w 3024336"/>
              <a:gd name="connsiteY0" fmla="*/ 0 h 2304256"/>
              <a:gd name="connsiteX1" fmla="*/ 2640286 w 3024336"/>
              <a:gd name="connsiteY1" fmla="*/ 0 h 2304256"/>
              <a:gd name="connsiteX2" fmla="*/ 3024336 w 3024336"/>
              <a:gd name="connsiteY2" fmla="*/ 384050 h 2304256"/>
              <a:gd name="connsiteX3" fmla="*/ 3024336 w 3024336"/>
              <a:gd name="connsiteY3" fmla="*/ 1920206 h 2304256"/>
              <a:gd name="connsiteX4" fmla="*/ 2640286 w 3024336"/>
              <a:gd name="connsiteY4" fmla="*/ 2304256 h 2304256"/>
              <a:gd name="connsiteX5" fmla="*/ 384050 w 3024336"/>
              <a:gd name="connsiteY5" fmla="*/ 2304256 h 2304256"/>
              <a:gd name="connsiteX6" fmla="*/ 0 w 3024336"/>
              <a:gd name="connsiteY6" fmla="*/ 1920206 h 2304256"/>
              <a:gd name="connsiteX7" fmla="*/ 0 w 3024336"/>
              <a:gd name="connsiteY7" fmla="*/ 384050 h 2304256"/>
              <a:gd name="connsiteX8" fmla="*/ 384050 w 3024336"/>
              <a:gd name="connsiteY8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4336" h="2304256">
                <a:moveTo>
                  <a:pt x="384050" y="0"/>
                </a:moveTo>
                <a:lnTo>
                  <a:pt x="2640286" y="0"/>
                </a:lnTo>
                <a:cubicBezTo>
                  <a:pt x="2852391" y="0"/>
                  <a:pt x="3024336" y="171945"/>
                  <a:pt x="3024336" y="384050"/>
                </a:cubicBezTo>
                <a:lnTo>
                  <a:pt x="3024336" y="1920206"/>
                </a:lnTo>
                <a:cubicBezTo>
                  <a:pt x="3024336" y="2132311"/>
                  <a:pt x="2852391" y="2304256"/>
                  <a:pt x="2640286" y="2304256"/>
                </a:cubicBezTo>
                <a:lnTo>
                  <a:pt x="384050" y="2304256"/>
                </a:lnTo>
                <a:cubicBezTo>
                  <a:pt x="171945" y="2304256"/>
                  <a:pt x="0" y="2132311"/>
                  <a:pt x="0" y="1920206"/>
                </a:cubicBezTo>
                <a:lnTo>
                  <a:pt x="0" y="384050"/>
                </a:lnTo>
                <a:cubicBezTo>
                  <a:pt x="0" y="171945"/>
                  <a:pt x="171945" y="0"/>
                  <a:pt x="384050" y="0"/>
                </a:cubicBezTo>
                <a:close/>
              </a:path>
            </a:pathLst>
          </a:custGeom>
          <a:noFill/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AA7C2F1-DBA0-E4EC-E063-88C4F4236D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38" t="5384" r="2938" b="5384"/>
          <a:stretch>
            <a:fillRect/>
          </a:stretch>
        </p:blipFill>
        <p:spPr>
          <a:xfrm>
            <a:off x="7015168" y="1052736"/>
            <a:ext cx="1932100" cy="2592288"/>
          </a:xfrm>
          <a:custGeom>
            <a:avLst/>
            <a:gdLst>
              <a:gd name="connsiteX0" fmla="*/ 322023 w 1932100"/>
              <a:gd name="connsiteY0" fmla="*/ 0 h 2592288"/>
              <a:gd name="connsiteX1" fmla="*/ 1610077 w 1932100"/>
              <a:gd name="connsiteY1" fmla="*/ 0 h 2592288"/>
              <a:gd name="connsiteX2" fmla="*/ 1932100 w 1932100"/>
              <a:gd name="connsiteY2" fmla="*/ 322023 h 2592288"/>
              <a:gd name="connsiteX3" fmla="*/ 1932100 w 1932100"/>
              <a:gd name="connsiteY3" fmla="*/ 2270265 h 2592288"/>
              <a:gd name="connsiteX4" fmla="*/ 1610077 w 1932100"/>
              <a:gd name="connsiteY4" fmla="*/ 2592288 h 2592288"/>
              <a:gd name="connsiteX5" fmla="*/ 322023 w 1932100"/>
              <a:gd name="connsiteY5" fmla="*/ 2592288 h 2592288"/>
              <a:gd name="connsiteX6" fmla="*/ 0 w 1932100"/>
              <a:gd name="connsiteY6" fmla="*/ 2270265 h 2592288"/>
              <a:gd name="connsiteX7" fmla="*/ 0 w 1932100"/>
              <a:gd name="connsiteY7" fmla="*/ 322023 h 2592288"/>
              <a:gd name="connsiteX8" fmla="*/ 322023 w 1932100"/>
              <a:gd name="connsiteY8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2100" h="2592288">
                <a:moveTo>
                  <a:pt x="322023" y="0"/>
                </a:moveTo>
                <a:lnTo>
                  <a:pt x="1610077" y="0"/>
                </a:lnTo>
                <a:cubicBezTo>
                  <a:pt x="1787925" y="0"/>
                  <a:pt x="1932100" y="144175"/>
                  <a:pt x="1932100" y="322023"/>
                </a:cubicBezTo>
                <a:lnTo>
                  <a:pt x="1932100" y="2270265"/>
                </a:lnTo>
                <a:cubicBezTo>
                  <a:pt x="1932100" y="2448113"/>
                  <a:pt x="1787925" y="2592288"/>
                  <a:pt x="1610077" y="2592288"/>
                </a:cubicBezTo>
                <a:lnTo>
                  <a:pt x="322023" y="2592288"/>
                </a:lnTo>
                <a:cubicBezTo>
                  <a:pt x="144175" y="2592288"/>
                  <a:pt x="0" y="2448113"/>
                  <a:pt x="0" y="2270265"/>
                </a:cubicBezTo>
                <a:lnTo>
                  <a:pt x="0" y="322023"/>
                </a:lnTo>
                <a:cubicBezTo>
                  <a:pt x="0" y="144175"/>
                  <a:pt x="144175" y="0"/>
                  <a:pt x="322023" y="0"/>
                </a:cubicBezTo>
                <a:close/>
              </a:path>
            </a:pathLst>
          </a:cu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F9818547-7F66-AB24-5325-4A2C842604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95" t="6822" r="31146" b="1058"/>
          <a:stretch/>
        </p:blipFill>
        <p:spPr>
          <a:xfrm>
            <a:off x="3857620" y="1000108"/>
            <a:ext cx="1948874" cy="2592288"/>
          </a:xfrm>
          <a:custGeom>
            <a:avLst/>
            <a:gdLst>
              <a:gd name="connsiteX0" fmla="*/ 322023 w 1932100"/>
              <a:gd name="connsiteY0" fmla="*/ 0 h 2569976"/>
              <a:gd name="connsiteX1" fmla="*/ 1610077 w 1932100"/>
              <a:gd name="connsiteY1" fmla="*/ 0 h 2569976"/>
              <a:gd name="connsiteX2" fmla="*/ 1932100 w 1932100"/>
              <a:gd name="connsiteY2" fmla="*/ 322023 h 2569976"/>
              <a:gd name="connsiteX3" fmla="*/ 1932100 w 1932100"/>
              <a:gd name="connsiteY3" fmla="*/ 2247953 h 2569976"/>
              <a:gd name="connsiteX4" fmla="*/ 1610077 w 1932100"/>
              <a:gd name="connsiteY4" fmla="*/ 2569976 h 2569976"/>
              <a:gd name="connsiteX5" fmla="*/ 322023 w 1932100"/>
              <a:gd name="connsiteY5" fmla="*/ 2569976 h 2569976"/>
              <a:gd name="connsiteX6" fmla="*/ 0 w 1932100"/>
              <a:gd name="connsiteY6" fmla="*/ 2247953 h 2569976"/>
              <a:gd name="connsiteX7" fmla="*/ 0 w 1932100"/>
              <a:gd name="connsiteY7" fmla="*/ 322023 h 2569976"/>
              <a:gd name="connsiteX8" fmla="*/ 322023 w 1932100"/>
              <a:gd name="connsiteY8" fmla="*/ 0 h 2569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2100" h="2569976">
                <a:moveTo>
                  <a:pt x="322023" y="0"/>
                </a:moveTo>
                <a:lnTo>
                  <a:pt x="1610077" y="0"/>
                </a:lnTo>
                <a:cubicBezTo>
                  <a:pt x="1787925" y="0"/>
                  <a:pt x="1932100" y="144175"/>
                  <a:pt x="1932100" y="322023"/>
                </a:cubicBezTo>
                <a:lnTo>
                  <a:pt x="1932100" y="2247953"/>
                </a:lnTo>
                <a:cubicBezTo>
                  <a:pt x="1932100" y="2425801"/>
                  <a:pt x="1787925" y="2569976"/>
                  <a:pt x="1610077" y="2569976"/>
                </a:cubicBezTo>
                <a:lnTo>
                  <a:pt x="322023" y="2569976"/>
                </a:lnTo>
                <a:cubicBezTo>
                  <a:pt x="144175" y="2569976"/>
                  <a:pt x="0" y="2425801"/>
                  <a:pt x="0" y="2247953"/>
                </a:cubicBezTo>
                <a:lnTo>
                  <a:pt x="0" y="322023"/>
                </a:lnTo>
                <a:cubicBezTo>
                  <a:pt x="0" y="144175"/>
                  <a:pt x="144175" y="0"/>
                  <a:pt x="322023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541" y="44624"/>
            <a:ext cx="8229600" cy="86409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ЗИМОВКА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EF1F2559-E8DA-313D-614C-F9DA38163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6" r="545"/>
          <a:stretch>
            <a:fillRect/>
          </a:stretch>
        </p:blipFill>
        <p:spPr>
          <a:xfrm>
            <a:off x="4283968" y="3652452"/>
            <a:ext cx="4511766" cy="3016908"/>
          </a:xfrm>
          <a:custGeom>
            <a:avLst/>
            <a:gdLst>
              <a:gd name="connsiteX0" fmla="*/ 502828 w 4511766"/>
              <a:gd name="connsiteY0" fmla="*/ 0 h 3016908"/>
              <a:gd name="connsiteX1" fmla="*/ 4008938 w 4511766"/>
              <a:gd name="connsiteY1" fmla="*/ 0 h 3016908"/>
              <a:gd name="connsiteX2" fmla="*/ 4511766 w 4511766"/>
              <a:gd name="connsiteY2" fmla="*/ 502828 h 3016908"/>
              <a:gd name="connsiteX3" fmla="*/ 4511766 w 4511766"/>
              <a:gd name="connsiteY3" fmla="*/ 2514080 h 3016908"/>
              <a:gd name="connsiteX4" fmla="*/ 4008938 w 4511766"/>
              <a:gd name="connsiteY4" fmla="*/ 3016908 h 3016908"/>
              <a:gd name="connsiteX5" fmla="*/ 502828 w 4511766"/>
              <a:gd name="connsiteY5" fmla="*/ 3016908 h 3016908"/>
              <a:gd name="connsiteX6" fmla="*/ 0 w 4511766"/>
              <a:gd name="connsiteY6" fmla="*/ 2514080 h 3016908"/>
              <a:gd name="connsiteX7" fmla="*/ 0 w 4511766"/>
              <a:gd name="connsiteY7" fmla="*/ 502828 h 3016908"/>
              <a:gd name="connsiteX8" fmla="*/ 502828 w 4511766"/>
              <a:gd name="connsiteY8" fmla="*/ 0 h 301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11766" h="3016908">
                <a:moveTo>
                  <a:pt x="502828" y="0"/>
                </a:moveTo>
                <a:lnTo>
                  <a:pt x="4008938" y="0"/>
                </a:lnTo>
                <a:cubicBezTo>
                  <a:pt x="4286642" y="0"/>
                  <a:pt x="4511766" y="225124"/>
                  <a:pt x="4511766" y="502828"/>
                </a:cubicBezTo>
                <a:lnTo>
                  <a:pt x="4511766" y="2514080"/>
                </a:lnTo>
                <a:cubicBezTo>
                  <a:pt x="4511766" y="2791784"/>
                  <a:pt x="4286642" y="3016908"/>
                  <a:pt x="4008938" y="3016908"/>
                </a:cubicBezTo>
                <a:lnTo>
                  <a:pt x="502828" y="3016908"/>
                </a:lnTo>
                <a:cubicBezTo>
                  <a:pt x="225124" y="3016908"/>
                  <a:pt x="0" y="2791784"/>
                  <a:pt x="0" y="2514080"/>
                </a:cubicBezTo>
                <a:lnTo>
                  <a:pt x="0" y="502828"/>
                </a:lnTo>
                <a:cubicBezTo>
                  <a:pt x="0" y="225124"/>
                  <a:pt x="225124" y="0"/>
                  <a:pt x="502828" y="0"/>
                </a:cubicBezTo>
                <a:close/>
              </a:path>
            </a:pathLst>
          </a:cu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81423CA-B0EF-83A7-828D-B6C652AF6D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81" r="6181" b="1385"/>
          <a:stretch>
            <a:fillRect/>
          </a:stretch>
        </p:blipFill>
        <p:spPr>
          <a:xfrm>
            <a:off x="6628934" y="973300"/>
            <a:ext cx="2382771" cy="2376264"/>
          </a:xfrm>
          <a:custGeom>
            <a:avLst/>
            <a:gdLst>
              <a:gd name="connsiteX0" fmla="*/ 318037 w 2278560"/>
              <a:gd name="connsiteY0" fmla="*/ 0 h 2272338"/>
              <a:gd name="connsiteX1" fmla="*/ 1960523 w 2278560"/>
              <a:gd name="connsiteY1" fmla="*/ 0 h 2272338"/>
              <a:gd name="connsiteX2" fmla="*/ 1975329 w 2278560"/>
              <a:gd name="connsiteY2" fmla="*/ 1493 h 2272338"/>
              <a:gd name="connsiteX3" fmla="*/ 2278560 w 2278560"/>
              <a:gd name="connsiteY3" fmla="*/ 373545 h 2272338"/>
              <a:gd name="connsiteX4" fmla="*/ 2278560 w 2278560"/>
              <a:gd name="connsiteY4" fmla="*/ 1892570 h 2272338"/>
              <a:gd name="connsiteX5" fmla="*/ 1898792 w 2278560"/>
              <a:gd name="connsiteY5" fmla="*/ 2272338 h 2272338"/>
              <a:gd name="connsiteX6" fmla="*/ 379768 w 2278560"/>
              <a:gd name="connsiteY6" fmla="*/ 2272338 h 2272338"/>
              <a:gd name="connsiteX7" fmla="*/ 0 w 2278560"/>
              <a:gd name="connsiteY7" fmla="*/ 1892570 h 2272338"/>
              <a:gd name="connsiteX8" fmla="*/ 0 w 2278560"/>
              <a:gd name="connsiteY8" fmla="*/ 373545 h 2272338"/>
              <a:gd name="connsiteX9" fmla="*/ 303232 w 2278560"/>
              <a:gd name="connsiteY9" fmla="*/ 1493 h 227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78560" h="2272338">
                <a:moveTo>
                  <a:pt x="318037" y="0"/>
                </a:moveTo>
                <a:lnTo>
                  <a:pt x="1960523" y="0"/>
                </a:lnTo>
                <a:lnTo>
                  <a:pt x="1975329" y="1493"/>
                </a:lnTo>
                <a:cubicBezTo>
                  <a:pt x="2148383" y="36905"/>
                  <a:pt x="2278560" y="190023"/>
                  <a:pt x="2278560" y="373545"/>
                </a:cubicBezTo>
                <a:lnTo>
                  <a:pt x="2278560" y="1892570"/>
                </a:lnTo>
                <a:cubicBezTo>
                  <a:pt x="2278560" y="2102310"/>
                  <a:pt x="2108532" y="2272338"/>
                  <a:pt x="1898792" y="2272338"/>
                </a:cubicBezTo>
                <a:lnTo>
                  <a:pt x="379768" y="2272338"/>
                </a:lnTo>
                <a:cubicBezTo>
                  <a:pt x="170028" y="2272338"/>
                  <a:pt x="0" y="2102310"/>
                  <a:pt x="0" y="1892570"/>
                </a:cubicBezTo>
                <a:lnTo>
                  <a:pt x="0" y="373545"/>
                </a:lnTo>
                <a:cubicBezTo>
                  <a:pt x="0" y="190023"/>
                  <a:pt x="130178" y="36905"/>
                  <a:pt x="303232" y="1493"/>
                </a:cubicBezTo>
                <a:close/>
              </a:path>
            </a:pathLst>
          </a:cu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59D46C54-F3B3-75BB-518D-25E70D36C9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6" r="51372" b="28"/>
          <a:stretch/>
        </p:blipFill>
        <p:spPr>
          <a:xfrm>
            <a:off x="251520" y="1043443"/>
            <a:ext cx="3312745" cy="4399916"/>
          </a:xfrm>
          <a:custGeom>
            <a:avLst/>
            <a:gdLst>
              <a:gd name="connsiteX0" fmla="*/ 552135 w 3312745"/>
              <a:gd name="connsiteY0" fmla="*/ 0 h 4399916"/>
              <a:gd name="connsiteX1" fmla="*/ 2760610 w 3312745"/>
              <a:gd name="connsiteY1" fmla="*/ 0 h 4399916"/>
              <a:gd name="connsiteX2" fmla="*/ 3312745 w 3312745"/>
              <a:gd name="connsiteY2" fmla="*/ 552135 h 4399916"/>
              <a:gd name="connsiteX3" fmla="*/ 3312745 w 3312745"/>
              <a:gd name="connsiteY3" fmla="*/ 3847781 h 4399916"/>
              <a:gd name="connsiteX4" fmla="*/ 2760610 w 3312745"/>
              <a:gd name="connsiteY4" fmla="*/ 4399916 h 4399916"/>
              <a:gd name="connsiteX5" fmla="*/ 552135 w 3312745"/>
              <a:gd name="connsiteY5" fmla="*/ 4399916 h 4399916"/>
              <a:gd name="connsiteX6" fmla="*/ 0 w 3312745"/>
              <a:gd name="connsiteY6" fmla="*/ 3847781 h 4399916"/>
              <a:gd name="connsiteX7" fmla="*/ 0 w 3312745"/>
              <a:gd name="connsiteY7" fmla="*/ 552135 h 4399916"/>
              <a:gd name="connsiteX8" fmla="*/ 552135 w 3312745"/>
              <a:gd name="connsiteY8" fmla="*/ 0 h 439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12745" h="4399916">
                <a:moveTo>
                  <a:pt x="552135" y="0"/>
                </a:moveTo>
                <a:lnTo>
                  <a:pt x="2760610" y="0"/>
                </a:lnTo>
                <a:cubicBezTo>
                  <a:pt x="3065546" y="0"/>
                  <a:pt x="3312745" y="247199"/>
                  <a:pt x="3312745" y="552135"/>
                </a:cubicBezTo>
                <a:lnTo>
                  <a:pt x="3312745" y="3847781"/>
                </a:lnTo>
                <a:cubicBezTo>
                  <a:pt x="3312745" y="4152717"/>
                  <a:pt x="3065546" y="4399916"/>
                  <a:pt x="2760610" y="4399916"/>
                </a:cubicBezTo>
                <a:lnTo>
                  <a:pt x="552135" y="4399916"/>
                </a:lnTo>
                <a:cubicBezTo>
                  <a:pt x="247199" y="4399916"/>
                  <a:pt x="0" y="4152717"/>
                  <a:pt x="0" y="3847781"/>
                </a:cubicBezTo>
                <a:lnTo>
                  <a:pt x="0" y="552135"/>
                </a:lnTo>
                <a:cubicBezTo>
                  <a:pt x="0" y="247199"/>
                  <a:pt x="247199" y="0"/>
                  <a:pt x="552135" y="0"/>
                </a:cubicBezTo>
                <a:close/>
              </a:path>
            </a:pathLst>
          </a:custGeom>
        </p:spPr>
      </p:pic>
      <p:pic>
        <p:nvPicPr>
          <p:cNvPr id="27" name="Содержимое 26">
            <a:extLst>
              <a:ext uri="{FF2B5EF4-FFF2-40B4-BE49-F238E27FC236}">
                <a16:creationId xmlns:a16="http://schemas.microsoft.com/office/drawing/2014/main" xmlns="" id="{F356F11E-6D11-805E-B91A-E387C5BCE7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136" r="14665"/>
          <a:stretch>
            <a:fillRect/>
          </a:stretch>
        </p:blipFill>
        <p:spPr>
          <a:xfrm>
            <a:off x="3953587" y="1043443"/>
            <a:ext cx="2382771" cy="2376264"/>
          </a:xfrm>
          <a:custGeom>
            <a:avLst/>
            <a:gdLst>
              <a:gd name="connsiteX0" fmla="*/ 396052 w 2382771"/>
              <a:gd name="connsiteY0" fmla="*/ 0 h 2376264"/>
              <a:gd name="connsiteX1" fmla="*/ 1986719 w 2382771"/>
              <a:gd name="connsiteY1" fmla="*/ 0 h 2376264"/>
              <a:gd name="connsiteX2" fmla="*/ 2382771 w 2382771"/>
              <a:gd name="connsiteY2" fmla="*/ 396052 h 2376264"/>
              <a:gd name="connsiteX3" fmla="*/ 2382771 w 2382771"/>
              <a:gd name="connsiteY3" fmla="*/ 1980212 h 2376264"/>
              <a:gd name="connsiteX4" fmla="*/ 1986719 w 2382771"/>
              <a:gd name="connsiteY4" fmla="*/ 2376264 h 2376264"/>
              <a:gd name="connsiteX5" fmla="*/ 396052 w 2382771"/>
              <a:gd name="connsiteY5" fmla="*/ 2376264 h 2376264"/>
              <a:gd name="connsiteX6" fmla="*/ 0 w 2382771"/>
              <a:gd name="connsiteY6" fmla="*/ 1980212 h 2376264"/>
              <a:gd name="connsiteX7" fmla="*/ 0 w 2382771"/>
              <a:gd name="connsiteY7" fmla="*/ 396052 h 2376264"/>
              <a:gd name="connsiteX8" fmla="*/ 396052 w 2382771"/>
              <a:gd name="connsiteY8" fmla="*/ 0 h 237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2771" h="2376264">
                <a:moveTo>
                  <a:pt x="396052" y="0"/>
                </a:moveTo>
                <a:lnTo>
                  <a:pt x="1986719" y="0"/>
                </a:lnTo>
                <a:cubicBezTo>
                  <a:pt x="2205452" y="0"/>
                  <a:pt x="2382771" y="177319"/>
                  <a:pt x="2382771" y="396052"/>
                </a:cubicBezTo>
                <a:lnTo>
                  <a:pt x="2382771" y="1980212"/>
                </a:lnTo>
                <a:cubicBezTo>
                  <a:pt x="2382771" y="2198945"/>
                  <a:pt x="2205452" y="2376264"/>
                  <a:pt x="1986719" y="2376264"/>
                </a:cubicBezTo>
                <a:lnTo>
                  <a:pt x="396052" y="2376264"/>
                </a:lnTo>
                <a:cubicBezTo>
                  <a:pt x="177319" y="2376264"/>
                  <a:pt x="0" y="2198945"/>
                  <a:pt x="0" y="1980212"/>
                </a:cubicBezTo>
                <a:lnTo>
                  <a:pt x="0" y="396052"/>
                </a:lnTo>
                <a:cubicBezTo>
                  <a:pt x="0" y="177319"/>
                  <a:pt x="177319" y="0"/>
                  <a:pt x="396052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E446CAC-E37A-CCA8-0BE0-B883CF5E7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sz="4900" b="1" dirty="0"/>
              <a:t>РОЖДЕННЫЙ ПОЛЗАТЬ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 fontScale="77500" lnSpcReduction="20000"/>
          </a:bodyPr>
          <a:lstStyle/>
          <a:p>
            <a:endParaRPr lang="ru-RU" b="1" dirty="0"/>
          </a:p>
          <a:p>
            <a:r>
              <a:rPr lang="ru-RU" dirty="0"/>
              <a:t>Каждое четвертое животное на планете — это жук. </a:t>
            </a:r>
            <a:endParaRPr lang="ru-RU" b="1" dirty="0"/>
          </a:p>
          <a:p>
            <a:r>
              <a:rPr lang="ru-RU" b="1" dirty="0"/>
              <a:t>100 метров</a:t>
            </a:r>
            <a:r>
              <a:rPr lang="ru-RU" dirty="0"/>
              <a:t>  — максимальная высота полета жука. </a:t>
            </a:r>
          </a:p>
          <a:p>
            <a:r>
              <a:rPr lang="ru-RU" b="1" dirty="0"/>
              <a:t>10–30 см</a:t>
            </a:r>
            <a:r>
              <a:rPr lang="ru-RU" dirty="0"/>
              <a:t>  — на столько зарывается самка майского жука в землю, откладывая яйца. </a:t>
            </a:r>
          </a:p>
          <a:p>
            <a:r>
              <a:rPr lang="ru-RU" b="1" dirty="0"/>
              <a:t>1 день</a:t>
            </a:r>
            <a:r>
              <a:rPr lang="ru-RU" dirty="0"/>
              <a:t> тратит трехлетняя личинка жука, чтобы объесть корни двухлетней сосны. </a:t>
            </a:r>
          </a:p>
          <a:p>
            <a:r>
              <a:rPr lang="ru-RU" b="1" dirty="0"/>
              <a:t>46 взмахов крыльями</a:t>
            </a:r>
            <a:r>
              <a:rPr lang="ru-RU" dirty="0"/>
              <a:t> </a:t>
            </a:r>
          </a:p>
          <a:p>
            <a:r>
              <a:rPr lang="ru-RU" b="1" dirty="0"/>
              <a:t>1/3 объема тела жука</a:t>
            </a:r>
            <a:r>
              <a:rPr lang="ru-RU" dirty="0"/>
              <a:t> перед полетом составляет воздух. </a:t>
            </a:r>
          </a:p>
          <a:p>
            <a:r>
              <a:rPr lang="ru-RU" b="1" dirty="0"/>
              <a:t>8000 отдельных глазков</a:t>
            </a:r>
            <a:r>
              <a:rPr lang="ru-RU" dirty="0"/>
              <a:t> (фасеток) составляют глаз жука. </a:t>
            </a:r>
          </a:p>
          <a:p>
            <a:r>
              <a:rPr lang="ru-RU" b="1" dirty="0"/>
              <a:t>40 дней</a:t>
            </a:r>
            <a:r>
              <a:rPr lang="ru-RU" dirty="0"/>
              <a:t> майские жуки летают над землей, при этом общая продолжительность их жизни составляет 5 лет.</a:t>
            </a:r>
          </a:p>
          <a:p>
            <a:r>
              <a:rPr lang="ru-RU" b="1" dirty="0"/>
              <a:t>20 км</a:t>
            </a:r>
            <a:r>
              <a:rPr lang="ru-RU" dirty="0"/>
              <a:t> за сутки может пролететь майский жук. Его максимальная скорость составляет </a:t>
            </a:r>
            <a:r>
              <a:rPr lang="ru-RU" b="1" dirty="0"/>
              <a:t>10 км/ч.</a:t>
            </a:r>
            <a:endParaRPr lang="ru-RU" dirty="0"/>
          </a:p>
          <a:p>
            <a:r>
              <a:rPr lang="ru-RU" b="1" dirty="0"/>
              <a:t>20 </a:t>
            </a:r>
            <a:r>
              <a:rPr lang="ru-RU" b="1" dirty="0" err="1"/>
              <a:t>x</a:t>
            </a:r>
            <a:r>
              <a:rPr lang="ru-RU" b="1" dirty="0"/>
              <a:t> 40 = 800 км</a:t>
            </a:r>
            <a:r>
              <a:rPr lang="ru-RU" dirty="0"/>
              <a:t> способен пролететь за свою наземную жизнь майский жук. Эта расстояние от Брянска до Москвы и обратно!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ABCC53E2-E29F-03E9-B509-C65EBE6168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8640"/>
            <a:ext cx="9143999" cy="6480720"/>
          </a:xfrm>
        </p:spPr>
      </p:pic>
    </p:spTree>
    <p:extLst>
      <p:ext uri="{BB962C8B-B14F-4D97-AF65-F5344CB8AC3E}">
        <p14:creationId xmlns:p14="http://schemas.microsoft.com/office/powerpoint/2010/main" xmlns="" val="492323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47CA54-BC87-1D6B-9D60-E2A343087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3EDFB8C8-1DBD-5F76-4AC0-3C7A3DC324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193236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E64020F-232D-5F5B-C6FB-4871B634E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cap="all" dirty="0"/>
              <a:t>МАЙСКИЙ ЖУК (ИЛИ ХРУЩ)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43528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cap="all" dirty="0"/>
              <a:t>КРУПНОЕ НАСЕКОМОЕ РАЗМЕРОМ 3,5-4 СМ. ЕГО ТЕЛО ПОКРЫТО ХИТИНОВЫМ ПАНЦИРЕМ ТЕМНО-КРАСНОГО ИЛИ ЧЕРНОГО ОТТЕНКА, КОТОРЫЙ СЛУЖИТ ЕГО ЗАЩИТОЙ. </a:t>
            </a:r>
          </a:p>
        </p:txBody>
      </p:sp>
      <p:pic>
        <p:nvPicPr>
          <p:cNvPr id="5" name="Рисунок 4">
            <a:hlinkClick r:id="rId3" action="ppaction://hlinkfile"/>
            <a:extLst>
              <a:ext uri="{FF2B5EF4-FFF2-40B4-BE49-F238E27FC236}">
                <a16:creationId xmlns:a16="http://schemas.microsoft.com/office/drawing/2014/main" xmlns="" id="{E6CC5DAF-BA89-5DCD-1CFD-49AF8764E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3230438"/>
            <a:ext cx="5295105" cy="3528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ВИДЫ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4660864B-82C9-FCA3-CD53-344D7DBB0B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4968" y="914447"/>
            <a:ext cx="2420887" cy="4965920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B102B1A-9FA8-F7CD-6679-0D5E2E214B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268760"/>
            <a:ext cx="4032448" cy="40324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78C145B-7626-A940-5A35-9F1233B4EC8F}"/>
              </a:ext>
            </a:extLst>
          </p:cNvPr>
          <p:cNvSpPr txBox="1"/>
          <p:nvPr/>
        </p:nvSpPr>
        <p:spPr>
          <a:xfrm>
            <a:off x="179512" y="584591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Восточный майский жук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5657458-7164-380B-EB20-87D9B79B799F}"/>
              </a:ext>
            </a:extLst>
          </p:cNvPr>
          <p:cNvSpPr txBox="1"/>
          <p:nvPr/>
        </p:nvSpPr>
        <p:spPr>
          <a:xfrm>
            <a:off x="4788024" y="5845914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Западный майский жук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3Tv\Desktop\майский жук\slide-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3156" y="0"/>
            <a:ext cx="9157156" cy="68589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ЖИЗНЕННЫЙ ЦИКЛ 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0AAD1E7C-E3FD-66B9-4471-47B41F6016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987" y="980728"/>
            <a:ext cx="7686026" cy="577454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329642" cy="83671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ЖИЗНЕННЫЙ ЦИКЛ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D5163BF-B705-5D49-9AAD-3448B65E79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126" t="10178" b="19818"/>
          <a:stretch/>
        </p:blipFill>
        <p:spPr>
          <a:xfrm>
            <a:off x="1512612" y="692696"/>
            <a:ext cx="6118775" cy="613765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ТИПЫ ПИТАНИЯ НАСЕКОМЫХ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D42A6FE6-9A1C-C7DB-C6B6-934665401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816" y="797100"/>
            <a:ext cx="3412308" cy="69930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70C0"/>
                </a:solidFill>
              </a:rPr>
              <a:t>Растительноядные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D4B785D-892C-51F1-8634-84E70F9E2026}"/>
              </a:ext>
            </a:extLst>
          </p:cNvPr>
          <p:cNvSpPr txBox="1"/>
          <p:nvPr/>
        </p:nvSpPr>
        <p:spPr>
          <a:xfrm>
            <a:off x="1979712" y="6312982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Ротовые аппараты насекомых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608371B-6B1C-8AA4-AB10-A74C492D3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1483679"/>
            <a:ext cx="5112568" cy="4833701"/>
          </a:xfrm>
          <a:prstGeom prst="rect">
            <a:avLst/>
          </a:prstGeom>
        </p:spPr>
      </p:pic>
      <p:sp>
        <p:nvSpPr>
          <p:cNvPr id="3" name="Объект 10">
            <a:extLst>
              <a:ext uri="{FF2B5EF4-FFF2-40B4-BE49-F238E27FC236}">
                <a16:creationId xmlns:a16="http://schemas.microsoft.com/office/drawing/2014/main" xmlns="" id="{2A18D2B2-7C6E-4355-2F34-1611DDBA1E0C}"/>
              </a:ext>
            </a:extLst>
          </p:cNvPr>
          <p:cNvSpPr txBox="1">
            <a:spLocks/>
          </p:cNvSpPr>
          <p:nvPr/>
        </p:nvSpPr>
        <p:spPr>
          <a:xfrm>
            <a:off x="107504" y="1477557"/>
            <a:ext cx="1898895" cy="699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solidFill>
                  <a:srgbClr val="0070C0"/>
                </a:solidFill>
              </a:rPr>
              <a:t>Хищники</a:t>
            </a:r>
            <a:r>
              <a:rPr lang="ru-RU" dirty="0"/>
              <a:t> </a:t>
            </a:r>
          </a:p>
        </p:txBody>
      </p:sp>
      <p:sp>
        <p:nvSpPr>
          <p:cNvPr id="5" name="Объект 10">
            <a:extLst>
              <a:ext uri="{FF2B5EF4-FFF2-40B4-BE49-F238E27FC236}">
                <a16:creationId xmlns:a16="http://schemas.microsoft.com/office/drawing/2014/main" xmlns="" id="{74D8B269-7872-FB4C-3CDF-30E612FF54A1}"/>
              </a:ext>
            </a:extLst>
          </p:cNvPr>
          <p:cNvSpPr txBox="1">
            <a:spLocks/>
          </p:cNvSpPr>
          <p:nvPr/>
        </p:nvSpPr>
        <p:spPr>
          <a:xfrm>
            <a:off x="7205467" y="1484784"/>
            <a:ext cx="1973392" cy="699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solidFill>
                  <a:srgbClr val="0070C0"/>
                </a:solidFill>
              </a:rPr>
              <a:t>Всеядные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xmlns="" id="{D64ADE62-AD1B-6D24-CB5E-BE67C8C1D082}"/>
              </a:ext>
            </a:extLst>
          </p:cNvPr>
          <p:cNvCxnSpPr>
            <a:cxnSpLocks/>
            <a:endCxn id="3" idx="0"/>
          </p:cNvCxnSpPr>
          <p:nvPr/>
        </p:nvCxnSpPr>
        <p:spPr>
          <a:xfrm flipH="1">
            <a:off x="1056952" y="668427"/>
            <a:ext cx="1930872" cy="8091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xmlns="" id="{0DE77E10-0555-126E-155A-97A72F011216}"/>
              </a:ext>
            </a:extLst>
          </p:cNvPr>
          <p:cNvCxnSpPr>
            <a:cxnSpLocks/>
          </p:cNvCxnSpPr>
          <p:nvPr/>
        </p:nvCxnSpPr>
        <p:spPr>
          <a:xfrm>
            <a:off x="6216805" y="668427"/>
            <a:ext cx="1977323" cy="7975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xmlns="" id="{BCD32838-CD7F-F4BC-E663-E959E29894A6}"/>
              </a:ext>
            </a:extLst>
          </p:cNvPr>
          <p:cNvCxnSpPr/>
          <p:nvPr/>
        </p:nvCxnSpPr>
        <p:spPr>
          <a:xfrm>
            <a:off x="4572000" y="709790"/>
            <a:ext cx="0" cy="2555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372512-F2DD-FABE-858D-B400218D6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0389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МАЙСКИЙ СТОЛ</a:t>
            </a:r>
          </a:p>
        </p:txBody>
      </p:sp>
      <p:pic>
        <p:nvPicPr>
          <p:cNvPr id="9" name="Содержимое 8">
            <a:extLst>
              <a:ext uri="{FF2B5EF4-FFF2-40B4-BE49-F238E27FC236}">
                <a16:creationId xmlns:a16="http://schemas.microsoft.com/office/drawing/2014/main" xmlns="" id="{6424FEB0-1700-F57D-1D3E-6B935761B9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83" r="4167"/>
          <a:stretch>
            <a:fillRect/>
          </a:stretch>
        </p:blipFill>
        <p:spPr>
          <a:xfrm>
            <a:off x="4765012" y="830110"/>
            <a:ext cx="3695420" cy="3258540"/>
          </a:xfrm>
          <a:custGeom>
            <a:avLst/>
            <a:gdLst>
              <a:gd name="connsiteX0" fmla="*/ 476223 w 3240360"/>
              <a:gd name="connsiteY0" fmla="*/ 0 h 2857278"/>
              <a:gd name="connsiteX1" fmla="*/ 2764137 w 3240360"/>
              <a:gd name="connsiteY1" fmla="*/ 0 h 2857278"/>
              <a:gd name="connsiteX2" fmla="*/ 3240360 w 3240360"/>
              <a:gd name="connsiteY2" fmla="*/ 476223 h 2857278"/>
              <a:gd name="connsiteX3" fmla="*/ 3240360 w 3240360"/>
              <a:gd name="connsiteY3" fmla="*/ 2381055 h 2857278"/>
              <a:gd name="connsiteX4" fmla="*/ 2764137 w 3240360"/>
              <a:gd name="connsiteY4" fmla="*/ 2857278 h 2857278"/>
              <a:gd name="connsiteX5" fmla="*/ 476223 w 3240360"/>
              <a:gd name="connsiteY5" fmla="*/ 2857278 h 2857278"/>
              <a:gd name="connsiteX6" fmla="*/ 0 w 3240360"/>
              <a:gd name="connsiteY6" fmla="*/ 2381055 h 2857278"/>
              <a:gd name="connsiteX7" fmla="*/ 0 w 3240360"/>
              <a:gd name="connsiteY7" fmla="*/ 476223 h 2857278"/>
              <a:gd name="connsiteX8" fmla="*/ 476223 w 3240360"/>
              <a:gd name="connsiteY8" fmla="*/ 0 h 2857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40360" h="2857278">
                <a:moveTo>
                  <a:pt x="476223" y="0"/>
                </a:moveTo>
                <a:lnTo>
                  <a:pt x="2764137" y="0"/>
                </a:lnTo>
                <a:cubicBezTo>
                  <a:pt x="3027148" y="0"/>
                  <a:pt x="3240360" y="213212"/>
                  <a:pt x="3240360" y="476223"/>
                </a:cubicBezTo>
                <a:lnTo>
                  <a:pt x="3240360" y="2381055"/>
                </a:lnTo>
                <a:cubicBezTo>
                  <a:pt x="3240360" y="2644066"/>
                  <a:pt x="3027148" y="2857278"/>
                  <a:pt x="2764137" y="2857278"/>
                </a:cubicBezTo>
                <a:lnTo>
                  <a:pt x="476223" y="2857278"/>
                </a:lnTo>
                <a:cubicBezTo>
                  <a:pt x="213212" y="2857278"/>
                  <a:pt x="0" y="2644066"/>
                  <a:pt x="0" y="2381055"/>
                </a:cubicBezTo>
                <a:lnTo>
                  <a:pt x="0" y="476223"/>
                </a:lnTo>
                <a:cubicBezTo>
                  <a:pt x="0" y="213212"/>
                  <a:pt x="213212" y="0"/>
                  <a:pt x="476223" y="0"/>
                </a:cubicBezTo>
                <a:close/>
              </a:path>
            </a:pathLst>
          </a:cu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773DDD0-D62B-8911-CD7A-4D3D1D8574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" r="5000"/>
          <a:stretch>
            <a:fillRect/>
          </a:stretch>
        </p:blipFill>
        <p:spPr>
          <a:xfrm>
            <a:off x="467544" y="830110"/>
            <a:ext cx="3744416" cy="3258540"/>
          </a:xfrm>
          <a:custGeom>
            <a:avLst/>
            <a:gdLst>
              <a:gd name="connsiteX0" fmla="*/ 317397 w 3240360"/>
              <a:gd name="connsiteY0" fmla="*/ 0 h 2819890"/>
              <a:gd name="connsiteX1" fmla="*/ 2922963 w 3240360"/>
              <a:gd name="connsiteY1" fmla="*/ 0 h 2819890"/>
              <a:gd name="connsiteX2" fmla="*/ 2947159 w 3240360"/>
              <a:gd name="connsiteY2" fmla="*/ 7511 h 2819890"/>
              <a:gd name="connsiteX3" fmla="*/ 3240360 w 3240360"/>
              <a:gd name="connsiteY3" fmla="*/ 449848 h 2819890"/>
              <a:gd name="connsiteX4" fmla="*/ 3240360 w 3240360"/>
              <a:gd name="connsiteY4" fmla="*/ 2370042 h 2819890"/>
              <a:gd name="connsiteX5" fmla="*/ 2947159 w 3240360"/>
              <a:gd name="connsiteY5" fmla="*/ 2812379 h 2819890"/>
              <a:gd name="connsiteX6" fmla="*/ 2922964 w 3240360"/>
              <a:gd name="connsiteY6" fmla="*/ 2819890 h 2819890"/>
              <a:gd name="connsiteX7" fmla="*/ 317397 w 3240360"/>
              <a:gd name="connsiteY7" fmla="*/ 2819890 h 2819890"/>
              <a:gd name="connsiteX8" fmla="*/ 293201 w 3240360"/>
              <a:gd name="connsiteY8" fmla="*/ 2812379 h 2819890"/>
              <a:gd name="connsiteX9" fmla="*/ 0 w 3240360"/>
              <a:gd name="connsiteY9" fmla="*/ 2370042 h 2819890"/>
              <a:gd name="connsiteX10" fmla="*/ 0 w 3240360"/>
              <a:gd name="connsiteY10" fmla="*/ 449848 h 2819890"/>
              <a:gd name="connsiteX11" fmla="*/ 293201 w 3240360"/>
              <a:gd name="connsiteY11" fmla="*/ 7511 h 281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0360" h="2819890">
                <a:moveTo>
                  <a:pt x="317397" y="0"/>
                </a:moveTo>
                <a:lnTo>
                  <a:pt x="2922963" y="0"/>
                </a:lnTo>
                <a:lnTo>
                  <a:pt x="2947159" y="7511"/>
                </a:lnTo>
                <a:cubicBezTo>
                  <a:pt x="3119461" y="80389"/>
                  <a:pt x="3240360" y="251000"/>
                  <a:pt x="3240360" y="449848"/>
                </a:cubicBezTo>
                <a:lnTo>
                  <a:pt x="3240360" y="2370042"/>
                </a:lnTo>
                <a:cubicBezTo>
                  <a:pt x="3240360" y="2568890"/>
                  <a:pt x="3119461" y="2739502"/>
                  <a:pt x="2947159" y="2812379"/>
                </a:cubicBezTo>
                <a:lnTo>
                  <a:pt x="2922964" y="2819890"/>
                </a:lnTo>
                <a:lnTo>
                  <a:pt x="317397" y="2819890"/>
                </a:lnTo>
                <a:lnTo>
                  <a:pt x="293201" y="2812379"/>
                </a:lnTo>
                <a:cubicBezTo>
                  <a:pt x="120899" y="2739502"/>
                  <a:pt x="0" y="2568890"/>
                  <a:pt x="0" y="2370042"/>
                </a:cubicBezTo>
                <a:lnTo>
                  <a:pt x="0" y="449848"/>
                </a:lnTo>
                <a:cubicBezTo>
                  <a:pt x="0" y="251000"/>
                  <a:pt x="120899" y="80389"/>
                  <a:pt x="293201" y="7511"/>
                </a:cubicBezTo>
                <a:close/>
              </a:path>
            </a:pathLst>
          </a:cu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11BE696-E1C8-7E4D-AA39-99F71223F5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11" t="1692" r="6911" b="2913"/>
          <a:stretch>
            <a:fillRect/>
          </a:stretch>
        </p:blipFill>
        <p:spPr>
          <a:xfrm>
            <a:off x="3396019" y="4437020"/>
            <a:ext cx="2184093" cy="2232339"/>
          </a:xfrm>
          <a:custGeom>
            <a:avLst/>
            <a:gdLst>
              <a:gd name="connsiteX0" fmla="*/ 336044 w 2016224"/>
              <a:gd name="connsiteY0" fmla="*/ 0 h 2060762"/>
              <a:gd name="connsiteX1" fmla="*/ 1680180 w 2016224"/>
              <a:gd name="connsiteY1" fmla="*/ 0 h 2060762"/>
              <a:gd name="connsiteX2" fmla="*/ 2016224 w 2016224"/>
              <a:gd name="connsiteY2" fmla="*/ 336044 h 2060762"/>
              <a:gd name="connsiteX3" fmla="*/ 2016224 w 2016224"/>
              <a:gd name="connsiteY3" fmla="*/ 1724718 h 2060762"/>
              <a:gd name="connsiteX4" fmla="*/ 1680180 w 2016224"/>
              <a:gd name="connsiteY4" fmla="*/ 2060762 h 2060762"/>
              <a:gd name="connsiteX5" fmla="*/ 336044 w 2016224"/>
              <a:gd name="connsiteY5" fmla="*/ 2060762 h 2060762"/>
              <a:gd name="connsiteX6" fmla="*/ 0 w 2016224"/>
              <a:gd name="connsiteY6" fmla="*/ 1724718 h 2060762"/>
              <a:gd name="connsiteX7" fmla="*/ 0 w 2016224"/>
              <a:gd name="connsiteY7" fmla="*/ 336044 h 2060762"/>
              <a:gd name="connsiteX8" fmla="*/ 336044 w 2016224"/>
              <a:gd name="connsiteY8" fmla="*/ 0 h 206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6224" h="2060762">
                <a:moveTo>
                  <a:pt x="336044" y="0"/>
                </a:moveTo>
                <a:lnTo>
                  <a:pt x="1680180" y="0"/>
                </a:lnTo>
                <a:cubicBezTo>
                  <a:pt x="1865772" y="0"/>
                  <a:pt x="2016224" y="150452"/>
                  <a:pt x="2016224" y="336044"/>
                </a:cubicBezTo>
                <a:lnTo>
                  <a:pt x="2016224" y="1724718"/>
                </a:lnTo>
                <a:cubicBezTo>
                  <a:pt x="2016224" y="1910310"/>
                  <a:pt x="1865772" y="2060762"/>
                  <a:pt x="1680180" y="2060762"/>
                </a:cubicBezTo>
                <a:lnTo>
                  <a:pt x="336044" y="2060762"/>
                </a:lnTo>
                <a:cubicBezTo>
                  <a:pt x="150452" y="2060762"/>
                  <a:pt x="0" y="1910310"/>
                  <a:pt x="0" y="1724718"/>
                </a:cubicBezTo>
                <a:lnTo>
                  <a:pt x="0" y="336044"/>
                </a:lnTo>
                <a:cubicBezTo>
                  <a:pt x="0" y="150452"/>
                  <a:pt x="150452" y="0"/>
                  <a:pt x="336044" y="0"/>
                </a:cubicBezTo>
                <a:close/>
              </a:path>
            </a:pathLst>
          </a:cu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990CEBA-FF7D-4DD5-E38B-99A0425CFD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667" b="4605"/>
          <a:stretch>
            <a:fillRect/>
          </a:stretch>
        </p:blipFill>
        <p:spPr>
          <a:xfrm>
            <a:off x="6194254" y="4421243"/>
            <a:ext cx="2199529" cy="2248116"/>
          </a:xfrm>
          <a:custGeom>
            <a:avLst/>
            <a:gdLst>
              <a:gd name="connsiteX0" fmla="*/ 336044 w 2016224"/>
              <a:gd name="connsiteY0" fmla="*/ 0 h 2060762"/>
              <a:gd name="connsiteX1" fmla="*/ 1680180 w 2016224"/>
              <a:gd name="connsiteY1" fmla="*/ 0 h 2060762"/>
              <a:gd name="connsiteX2" fmla="*/ 2016224 w 2016224"/>
              <a:gd name="connsiteY2" fmla="*/ 336044 h 2060762"/>
              <a:gd name="connsiteX3" fmla="*/ 2016224 w 2016224"/>
              <a:gd name="connsiteY3" fmla="*/ 1724718 h 2060762"/>
              <a:gd name="connsiteX4" fmla="*/ 1680180 w 2016224"/>
              <a:gd name="connsiteY4" fmla="*/ 2060762 h 2060762"/>
              <a:gd name="connsiteX5" fmla="*/ 336044 w 2016224"/>
              <a:gd name="connsiteY5" fmla="*/ 2060762 h 2060762"/>
              <a:gd name="connsiteX6" fmla="*/ 0 w 2016224"/>
              <a:gd name="connsiteY6" fmla="*/ 1724718 h 2060762"/>
              <a:gd name="connsiteX7" fmla="*/ 0 w 2016224"/>
              <a:gd name="connsiteY7" fmla="*/ 336044 h 2060762"/>
              <a:gd name="connsiteX8" fmla="*/ 336044 w 2016224"/>
              <a:gd name="connsiteY8" fmla="*/ 0 h 2060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6224" h="2060762">
                <a:moveTo>
                  <a:pt x="336044" y="0"/>
                </a:moveTo>
                <a:lnTo>
                  <a:pt x="1680180" y="0"/>
                </a:lnTo>
                <a:cubicBezTo>
                  <a:pt x="1865772" y="0"/>
                  <a:pt x="2016224" y="150452"/>
                  <a:pt x="2016224" y="336044"/>
                </a:cubicBezTo>
                <a:lnTo>
                  <a:pt x="2016224" y="1724718"/>
                </a:lnTo>
                <a:cubicBezTo>
                  <a:pt x="2016224" y="1910310"/>
                  <a:pt x="1865772" y="2060762"/>
                  <a:pt x="1680180" y="2060762"/>
                </a:cubicBezTo>
                <a:lnTo>
                  <a:pt x="336044" y="2060762"/>
                </a:lnTo>
                <a:cubicBezTo>
                  <a:pt x="150452" y="2060762"/>
                  <a:pt x="0" y="1910310"/>
                  <a:pt x="0" y="1724718"/>
                </a:cubicBezTo>
                <a:lnTo>
                  <a:pt x="0" y="336044"/>
                </a:lnTo>
                <a:cubicBezTo>
                  <a:pt x="0" y="150452"/>
                  <a:pt x="150452" y="0"/>
                  <a:pt x="336044" y="0"/>
                </a:cubicBezTo>
                <a:close/>
              </a:path>
            </a:pathLst>
          </a:cu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2819553-D9AC-0E50-54CF-8CF90A50C7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8" r="5203" b="4461"/>
          <a:stretch>
            <a:fillRect/>
          </a:stretch>
        </p:blipFill>
        <p:spPr>
          <a:xfrm>
            <a:off x="539552" y="4437021"/>
            <a:ext cx="2226889" cy="2258654"/>
          </a:xfrm>
          <a:custGeom>
            <a:avLst/>
            <a:gdLst>
              <a:gd name="connsiteX0" fmla="*/ 264899 w 2016224"/>
              <a:gd name="connsiteY0" fmla="*/ 0 h 2044984"/>
              <a:gd name="connsiteX1" fmla="*/ 1751325 w 2016224"/>
              <a:gd name="connsiteY1" fmla="*/ 0 h 2044984"/>
              <a:gd name="connsiteX2" fmla="*/ 1810984 w 2016224"/>
              <a:gd name="connsiteY2" fmla="*/ 18519 h 2044984"/>
              <a:gd name="connsiteX3" fmla="*/ 2016224 w 2016224"/>
              <a:gd name="connsiteY3" fmla="*/ 328155 h 2044984"/>
              <a:gd name="connsiteX4" fmla="*/ 2016224 w 2016224"/>
              <a:gd name="connsiteY4" fmla="*/ 1708940 h 2044984"/>
              <a:gd name="connsiteX5" fmla="*/ 1680180 w 2016224"/>
              <a:gd name="connsiteY5" fmla="*/ 2044984 h 2044984"/>
              <a:gd name="connsiteX6" fmla="*/ 336044 w 2016224"/>
              <a:gd name="connsiteY6" fmla="*/ 2044984 h 2044984"/>
              <a:gd name="connsiteX7" fmla="*/ 0 w 2016224"/>
              <a:gd name="connsiteY7" fmla="*/ 1708940 h 2044984"/>
              <a:gd name="connsiteX8" fmla="*/ 0 w 2016224"/>
              <a:gd name="connsiteY8" fmla="*/ 328155 h 2044984"/>
              <a:gd name="connsiteX9" fmla="*/ 205241 w 2016224"/>
              <a:gd name="connsiteY9" fmla="*/ 18519 h 2044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6224" h="2044984">
                <a:moveTo>
                  <a:pt x="264899" y="0"/>
                </a:moveTo>
                <a:lnTo>
                  <a:pt x="1751325" y="0"/>
                </a:lnTo>
                <a:lnTo>
                  <a:pt x="1810984" y="18519"/>
                </a:lnTo>
                <a:cubicBezTo>
                  <a:pt x="1931595" y="69534"/>
                  <a:pt x="2016224" y="188961"/>
                  <a:pt x="2016224" y="328155"/>
                </a:cubicBezTo>
                <a:lnTo>
                  <a:pt x="2016224" y="1708940"/>
                </a:lnTo>
                <a:cubicBezTo>
                  <a:pt x="2016224" y="1894532"/>
                  <a:pt x="1865772" y="2044984"/>
                  <a:pt x="1680180" y="2044984"/>
                </a:cubicBezTo>
                <a:lnTo>
                  <a:pt x="336044" y="2044984"/>
                </a:lnTo>
                <a:cubicBezTo>
                  <a:pt x="150452" y="2044984"/>
                  <a:pt x="0" y="1894532"/>
                  <a:pt x="0" y="1708940"/>
                </a:cubicBezTo>
                <a:lnTo>
                  <a:pt x="0" y="328155"/>
                </a:lnTo>
                <a:cubicBezTo>
                  <a:pt x="0" y="188961"/>
                  <a:pt x="84629" y="69534"/>
                  <a:pt x="205241" y="1851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6722453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</TotalTime>
  <Words>60</Words>
  <Application>Microsoft Office PowerPoint</Application>
  <PresentationFormat>Экран (4:3)</PresentationFormat>
  <Paragraphs>29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С днем рождения, майский жук!  </vt:lpstr>
      <vt:lpstr>Слайд 2</vt:lpstr>
      <vt:lpstr>МАЙСКИЙ ЖУК (ИЛИ ХРУЩ)</vt:lpstr>
      <vt:lpstr>ВИДЫ</vt:lpstr>
      <vt:lpstr>Слайд 5</vt:lpstr>
      <vt:lpstr>ЖИЗНЕННЫЙ ЦИКЛ </vt:lpstr>
      <vt:lpstr>ЖИЗНЕННЫЙ ЦИКЛ </vt:lpstr>
      <vt:lpstr>ТИПЫ ПИТАНИЯ НАСЕКОМЫХ</vt:lpstr>
      <vt:lpstr>МАЙСКИЙ СТОЛ</vt:lpstr>
      <vt:lpstr>ЕСТЕСТВЕННЫЕ ВРАГИ</vt:lpstr>
      <vt:lpstr>ЗИМОВКА</vt:lpstr>
      <vt:lpstr> РОЖДЕННЫЙ ПОЛЗАТЬ 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3Tv</dc:creator>
  <cp:lastModifiedBy>User</cp:lastModifiedBy>
  <cp:revision>53</cp:revision>
  <dcterms:created xsi:type="dcterms:W3CDTF">2024-05-15T10:13:30Z</dcterms:created>
  <dcterms:modified xsi:type="dcterms:W3CDTF">2024-05-20T06:13:39Z</dcterms:modified>
</cp:coreProperties>
</file>