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1" r:id="rId3"/>
    <p:sldId id="259" r:id="rId4"/>
    <p:sldId id="258" r:id="rId5"/>
    <p:sldId id="264" r:id="rId6"/>
    <p:sldId id="266" r:id="rId7"/>
    <p:sldId id="260" r:id="rId8"/>
    <p:sldId id="262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Наталья Фролова" initials="НФ" lastIdx="1" clrIdx="0">
    <p:extLst>
      <p:ext uri="{19B8F6BF-5375-455C-9EA6-DF929625EA0E}">
        <p15:presenceInfo xmlns:p15="http://schemas.microsoft.com/office/powerpoint/2012/main" userId="46c3ed7021017c69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7" d="100"/>
          <a:sy n="67" d="100"/>
        </p:scale>
        <p:origin x="64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3352800"/>
          </a:xfrm>
        </p:spPr>
        <p:txBody>
          <a:bodyPr anchor="b">
            <a:noAutofit/>
          </a:bodyPr>
          <a:lstStyle>
            <a:lvl1pPr algn="l">
              <a:lnSpc>
                <a:spcPct val="80000"/>
              </a:lnSpc>
              <a:defRPr sz="8800" spc="-120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67512" y="4206876"/>
            <a:ext cx="9228201" cy="1645920"/>
          </a:xfrm>
        </p:spPr>
        <p:txBody>
          <a:bodyPr>
            <a:normAutofit/>
          </a:bodyPr>
          <a:lstStyle>
            <a:lvl1pPr marL="0" indent="0" algn="l">
              <a:buNone/>
              <a:defRPr sz="3200">
                <a:solidFill>
                  <a:schemeClr val="bg1"/>
                </a:solidFill>
                <a:latin typeface="+mj-lt"/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2B57A293-86E1-4546-8C66-5DD6C612988A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990363BE-FF9A-478B-B53B-B699B20129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35858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7A293-86E1-4546-8C66-5DD6C612988A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363BE-FF9A-478B-B53B-B699B20129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26218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43950" y="695325"/>
            <a:ext cx="2628900" cy="48006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1525" y="714375"/>
            <a:ext cx="7734300" cy="540067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7A293-86E1-4546-8C66-5DD6C612988A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363BE-FF9A-478B-B53B-B699B20129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403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7A293-86E1-4546-8C66-5DD6C612988A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363BE-FF9A-478B-B53B-B699B20129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94506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3504" y="767419"/>
            <a:ext cx="10780776" cy="3355848"/>
          </a:xfrm>
        </p:spPr>
        <p:txBody>
          <a:bodyPr anchor="b">
            <a:normAutofit/>
          </a:bodyPr>
          <a:lstStyle>
            <a:lvl1pPr>
              <a:lnSpc>
                <a:spcPct val="80000"/>
              </a:lnSpc>
              <a:defRPr sz="8800" b="0" baseline="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67512" y="4204209"/>
            <a:ext cx="9226296" cy="1645920"/>
          </a:xfrm>
        </p:spPr>
        <p:txBody>
          <a:bodyPr anchor="t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7A293-86E1-4546-8C66-5DD6C612988A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363BE-FF9A-478B-B53B-B699B20129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16197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6656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11330" y="1998134"/>
            <a:ext cx="4663440" cy="376732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7A293-86E1-4546-8C66-5DD6C612988A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363BE-FF9A-478B-B53B-B699B20129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088943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40467"/>
            <a:ext cx="4663440" cy="723400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6656" y="2753084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07608" y="2038435"/>
            <a:ext cx="4663440" cy="722376"/>
          </a:xfrm>
        </p:spPr>
        <p:txBody>
          <a:bodyPr anchor="ctr">
            <a:normAutofit/>
          </a:bodyPr>
          <a:lstStyle>
            <a:lvl1pPr marL="0" indent="0">
              <a:buNone/>
              <a:defRPr sz="2200" b="0" cap="all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007608" y="2750990"/>
            <a:ext cx="4663440" cy="32004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7A293-86E1-4546-8C66-5DD6C612988A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363BE-FF9A-478B-B53B-B699B20129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487306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7A293-86E1-4546-8C66-5DD6C612988A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363BE-FF9A-478B-B53B-B699B20129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62355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7A293-86E1-4546-8C66-5DD6C612988A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0363BE-FF9A-478B-B53B-B699B20129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988240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620000" y="0"/>
            <a:ext cx="457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Title 8"/>
          <p:cNvSpPr>
            <a:spLocks noGrp="1"/>
          </p:cNvSpPr>
          <p:nvPr>
            <p:ph type="title"/>
          </p:nvPr>
        </p:nvSpPr>
        <p:spPr>
          <a:xfrm>
            <a:off x="8261404" y="542282"/>
            <a:ext cx="3383280" cy="1920240"/>
          </a:xfrm>
        </p:spPr>
        <p:txBody>
          <a:bodyPr anchor="b">
            <a:noAutofit/>
          </a:bodyPr>
          <a:lstStyle>
            <a:lvl1pPr>
              <a:lnSpc>
                <a:spcPct val="85000"/>
              </a:lnSpc>
              <a:defRPr sz="400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0" y="762000"/>
            <a:ext cx="60960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75982" y="2511813"/>
            <a:ext cx="3398520" cy="3126987"/>
          </a:xfrm>
        </p:spPr>
        <p:txBody>
          <a:bodyPr>
            <a:normAutofit/>
          </a:bodyPr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120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14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57A293-86E1-4546-8C66-5DD6C612988A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0000"/>
                  </a:srgbClr>
                </a:solidFill>
              </a:defRPr>
            </a:lvl1pPr>
          </a:lstStyle>
          <a:p>
            <a:fld id="{990363BE-FF9A-478B-B53B-B699B20129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73718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224" y="5418667"/>
            <a:ext cx="10780776" cy="613283"/>
          </a:xfrm>
        </p:spPr>
        <p:txBody>
          <a:bodyPr anchor="b">
            <a:normAutofit/>
          </a:bodyPr>
          <a:lstStyle>
            <a:lvl1pPr>
              <a:defRPr sz="3200" b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0" y="0"/>
            <a:ext cx="12192000" cy="5330952"/>
          </a:xfrm>
          <a:solidFill>
            <a:schemeClr val="accent1">
              <a:lumMod val="40000"/>
              <a:lumOff val="60000"/>
            </a:schemeClr>
          </a:solidFill>
        </p:spPr>
        <p:txBody>
          <a:bodyPr anchor="t"/>
          <a:lstStyle>
            <a:lvl1pPr marL="0" indent="0" algn="ctr">
              <a:spcBef>
                <a:spcPts val="800"/>
              </a:spcBef>
              <a:buNone/>
              <a:defRPr sz="3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656" y="5909735"/>
            <a:ext cx="9229344" cy="5334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400">
                <a:solidFill>
                  <a:srgbClr val="262626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fld id="{2B57A293-86E1-4546-8C66-5DD6C612988A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8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25000"/>
                  </a:srgbClr>
                </a:solidFill>
              </a:defRPr>
            </a:lvl1pPr>
          </a:lstStyle>
          <a:p>
            <a:fld id="{990363BE-FF9A-478B-B53B-B699B20129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334015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57224" y="499533"/>
            <a:ext cx="10772775" cy="165819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011680"/>
            <a:ext cx="10753725" cy="376618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5800" y="6412447"/>
            <a:ext cx="41148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fld id="{2B57A293-86E1-4546-8C66-5DD6C612988A}" type="datetimeFigureOut">
              <a:rPr lang="ru-RU" smtClean="0"/>
              <a:t>12.10.2022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0" y="6554697"/>
            <a:ext cx="5029200" cy="2286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50" cap="all" baseline="0">
                <a:solidFill>
                  <a:schemeClr val="tx1">
                    <a:alpha val="8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63926" y="5876412"/>
            <a:ext cx="2926080" cy="13970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300" b="0">
                <a:ln>
                  <a:noFill/>
                </a:ln>
                <a:solidFill>
                  <a:schemeClr val="accent1">
                    <a:alpha val="25000"/>
                  </a:schemeClr>
                </a:solidFill>
                <a:latin typeface="+mj-lt"/>
              </a:defRPr>
            </a:lvl1pPr>
          </a:lstStyle>
          <a:p>
            <a:fld id="{990363BE-FF9A-478B-B53B-B699B20129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57800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5400" kern="1200" spc="-120" baseline="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85000"/>
        </a:lnSpc>
        <a:spcBef>
          <a:spcPts val="13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347472" indent="-3429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548640" indent="-54864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2000" i="1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822960" indent="-82296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097280" indent="-109728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2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6pPr>
      <a:lvl7pPr marL="14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7pPr>
      <a:lvl8pPr marL="16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8pPr>
      <a:lvl9pPr marL="1800000" indent="-228600" algn="l" defTabSz="914400" rtl="0" eaLnBrk="1" latinLnBrk="0" hangingPunct="1">
        <a:lnSpc>
          <a:spcPct val="85000"/>
        </a:lnSpc>
        <a:spcBef>
          <a:spcPts val="600"/>
        </a:spcBef>
        <a:buFont typeface="Arial" pitchFamily="34" charset="0"/>
        <a:buChar char=" 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vk.com/tur.point32" TargetMode="External"/><Relationship Id="rId7" Type="http://schemas.openxmlformats.org/officeDocument/2006/relationships/image" Target="../media/image9.jpeg"/><Relationship Id="rId2" Type="http://schemas.openxmlformats.org/officeDocument/2006/relationships/hyperlink" Target="http://oldhq.b-edu.ru/" TargetMode="Externa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1.jp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hyperlink" Target="mailto:tur.point32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5ED9E2-F7F1-4900-AA75-50C756DB91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619126"/>
            <a:ext cx="9144000" cy="1638300"/>
          </a:xfrm>
        </p:spPr>
        <p:txBody>
          <a:bodyPr>
            <a:normAutofit fontScale="90000"/>
          </a:bodyPr>
          <a:lstStyle/>
          <a:p>
            <a:pPr algn="ctr"/>
            <a:br>
              <a:rPr lang="ru-RU" sz="2400" b="1" dirty="0">
                <a:solidFill>
                  <a:schemeClr val="tx1"/>
                </a:solidFill>
              </a:rPr>
            </a:br>
            <a:br>
              <a:rPr lang="ru-RU" sz="2400" b="1" dirty="0">
                <a:solidFill>
                  <a:schemeClr val="tx1"/>
                </a:solidFill>
              </a:rPr>
            </a:br>
            <a:br>
              <a:rPr lang="ru-RU" sz="2400" b="1" dirty="0">
                <a:solidFill>
                  <a:schemeClr val="tx1"/>
                </a:solidFill>
              </a:rPr>
            </a:br>
            <a:r>
              <a:rPr lang="ru-RU" sz="3100" b="1" dirty="0">
                <a:solidFill>
                  <a:srgbClr val="002060"/>
                </a:solidFill>
              </a:rPr>
              <a:t>Структурное подразделение ГАУДО «Брянский областной </a:t>
            </a:r>
            <a:br>
              <a:rPr lang="ru-RU" sz="3100" b="1" dirty="0">
                <a:solidFill>
                  <a:srgbClr val="002060"/>
                </a:solidFill>
              </a:rPr>
            </a:br>
            <a:r>
              <a:rPr lang="ru-RU" sz="3100" b="1" dirty="0">
                <a:solidFill>
                  <a:srgbClr val="002060"/>
                </a:solidFill>
              </a:rPr>
              <a:t>эколого-биологический центр»</a:t>
            </a:r>
            <a:br>
              <a:rPr lang="ru-RU" sz="3100" b="1" dirty="0">
                <a:solidFill>
                  <a:srgbClr val="002060"/>
                </a:solidFill>
              </a:rPr>
            </a:br>
            <a:endParaRPr lang="ru-RU" sz="3100" b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C6D0351-4D29-41BF-AACA-C4B03A1C4B1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2792843"/>
            <a:ext cx="9144000" cy="3855607"/>
          </a:xfrm>
        </p:spPr>
        <p:txBody>
          <a:bodyPr>
            <a:normAutofit/>
          </a:bodyPr>
          <a:lstStyle/>
          <a:p>
            <a:pPr algn="ctr"/>
            <a:r>
              <a:rPr lang="ru-RU" sz="4800" b="1" dirty="0">
                <a:solidFill>
                  <a:srgbClr val="002060"/>
                </a:solidFill>
              </a:rPr>
              <a:t>Центр туризма и краеведения32</a:t>
            </a:r>
          </a:p>
          <a:p>
            <a:pPr algn="r"/>
            <a:endParaRPr lang="ru-RU" sz="2400" dirty="0">
              <a:solidFill>
                <a:srgbClr val="002060"/>
              </a:solidFill>
            </a:endParaRPr>
          </a:p>
          <a:p>
            <a:pPr algn="r"/>
            <a:r>
              <a:rPr lang="ru-RU" sz="2400" b="1" dirty="0">
                <a:solidFill>
                  <a:srgbClr val="002060"/>
                </a:solidFill>
              </a:rPr>
              <a:t>Методист, руководитель</a:t>
            </a:r>
          </a:p>
          <a:p>
            <a:pPr algn="r"/>
            <a:r>
              <a:rPr lang="ru-RU" sz="2400" b="1" dirty="0">
                <a:solidFill>
                  <a:srgbClr val="002060"/>
                </a:solidFill>
              </a:rPr>
              <a:t>«Центра туризма и краеведения32»</a:t>
            </a:r>
          </a:p>
          <a:p>
            <a:pPr algn="r"/>
            <a:r>
              <a:rPr lang="ru-RU" sz="2400" b="1" dirty="0" err="1">
                <a:solidFill>
                  <a:srgbClr val="002060"/>
                </a:solidFill>
              </a:rPr>
              <a:t>Машичев</a:t>
            </a:r>
            <a:r>
              <a:rPr lang="ru-RU" sz="2400" b="1" dirty="0">
                <a:solidFill>
                  <a:srgbClr val="002060"/>
                </a:solidFill>
              </a:rPr>
              <a:t> А.С.</a:t>
            </a:r>
          </a:p>
          <a:p>
            <a:pPr algn="ctr"/>
            <a:endParaRPr lang="ru-RU" sz="2000" dirty="0">
              <a:solidFill>
                <a:srgbClr val="002060"/>
              </a:solidFill>
            </a:endParaRPr>
          </a:p>
          <a:p>
            <a:pPr algn="ctr"/>
            <a:r>
              <a:rPr lang="ru-RU" sz="2000" b="1" dirty="0">
                <a:solidFill>
                  <a:srgbClr val="002060"/>
                </a:solidFill>
              </a:rPr>
              <a:t>Брянск 2022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0A07787E-A673-49FB-A145-BC1C1D38C02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55" y="93234"/>
            <a:ext cx="2064728" cy="18974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229560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273EDF2-1E35-4C29-9BB5-DE2D7FDE3D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3504" y="180976"/>
            <a:ext cx="11036046" cy="7705724"/>
          </a:xfrm>
        </p:spPr>
        <p:txBody>
          <a:bodyPr/>
          <a:lstStyle/>
          <a:p>
            <a:r>
              <a:rPr kumimoji="0" lang="ru-RU" sz="4800" b="1" i="0" u="none" strike="noStrike" kern="1200" cap="none" spc="-12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Педагогический состав</a:t>
            </a:r>
            <a:br>
              <a:rPr kumimoji="0" lang="ru-RU" sz="4400" b="0" i="0" u="none" strike="noStrike" kern="1200" cap="none" spc="-12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br>
              <a:rPr kumimoji="0" lang="ru-RU" sz="4400" b="0" i="0" u="none" strike="noStrike" kern="1200" cap="none" spc="-12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r>
              <a:rPr kumimoji="0" lang="ru-RU" sz="4400" b="0" i="0" u="none" strike="noStrike" kern="1200" cap="none" spc="-12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-</a:t>
            </a:r>
            <a:r>
              <a:rPr kumimoji="0" lang="ru-RU" sz="3600" b="1" i="0" u="sng" strike="noStrike" kern="1200" cap="none" spc="-12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Штатные единицы</a:t>
            </a:r>
            <a:r>
              <a:rPr kumimoji="0" lang="ru-RU" sz="3600" b="1" i="0" u="none" strike="noStrike" kern="1200" cap="none" spc="-12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:  </a:t>
            </a:r>
            <a:r>
              <a:rPr kumimoji="0" lang="ru-RU" sz="2800" b="0" i="0" u="none" strike="noStrike" kern="1200" cap="none" spc="-12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Методист, педагог-организатор,</a:t>
            </a:r>
            <a:br>
              <a:rPr kumimoji="0" lang="ru-RU" sz="2800" b="0" i="0" u="none" strike="noStrike" kern="1200" cap="none" spc="-12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r>
              <a:rPr kumimoji="0" lang="ru-RU" sz="2800" b="0" i="0" u="none" strike="noStrike" kern="1200" cap="none" spc="-12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  2 педагога дополнительного образования</a:t>
            </a:r>
            <a:br>
              <a:rPr kumimoji="0" lang="ru-RU" sz="2800" b="0" i="0" u="none" strike="noStrike" kern="1200" cap="none" spc="-12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br>
              <a:rPr kumimoji="0" lang="ru-RU" sz="2800" b="0" i="0" u="none" strike="noStrike" kern="1200" cap="none" spc="-12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r>
              <a:rPr kumimoji="0" lang="ru-RU" sz="3600" b="0" i="0" u="none" strike="noStrike" kern="1200" cap="none" spc="-12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-</a:t>
            </a:r>
            <a:r>
              <a:rPr kumimoji="0" lang="ru-RU" sz="3600" b="1" i="0" u="sng" strike="noStrike" kern="1200" cap="none" spc="-12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Курсы повышения квалификации</a:t>
            </a:r>
            <a:r>
              <a:rPr kumimoji="0" lang="ru-RU" sz="3600" b="1" i="0" u="none" strike="noStrike" kern="1200" cap="none" spc="-12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:</a:t>
            </a:r>
            <a:r>
              <a:rPr kumimoji="0" lang="ru-RU" sz="3600" b="0" i="0" u="none" strike="noStrike" kern="1200" cap="none" spc="-12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  </a:t>
            </a:r>
            <a:br>
              <a:rPr kumimoji="0" lang="ru-RU" sz="3600" b="0" i="0" u="none" strike="noStrike" kern="1200" cap="none" spc="-12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r>
              <a:rPr kumimoji="0" lang="ru-RU" sz="2800" b="0" i="0" u="none" strike="noStrike" kern="1200" cap="none" spc="-120" normalizeH="0" baseline="0" noProof="0" dirty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   </a:t>
            </a:r>
            <a:r>
              <a:rPr kumimoji="0" lang="ru-RU" sz="2800" b="0" i="0" u="none" strike="noStrike" kern="1200" cap="none" spc="-12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«Повышение профессиональной компетентности педагогических работников организаций дополнительного образования Брянской области», ГАУ ДПО БИПКРО, сентябрь 2022г.</a:t>
            </a:r>
            <a:br>
              <a:rPr kumimoji="0" lang="ru-RU" sz="2800" b="0" i="0" u="none" strike="noStrike" kern="1200" cap="none" spc="-12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r>
              <a:rPr kumimoji="0" lang="ru-RU" sz="2800" b="0" i="0" u="none" strike="noStrike" kern="1200" cap="none" spc="-12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   «Создание новых мест в образовательных организациях различных типов для реализации дополнительных общеразвивающих программ всех направленностей (Федеральный проект «Успех каждого ребенка») сентябрь-октябрь 2022г.</a:t>
            </a:r>
            <a:br>
              <a:rPr kumimoji="0" lang="ru-RU" sz="2800" b="0" i="0" u="none" strike="noStrike" kern="1200" cap="none" spc="-12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br>
              <a:rPr kumimoji="0" lang="ru-RU" sz="2800" b="0" i="0" u="none" strike="noStrike" kern="1200" cap="none" spc="-1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r>
              <a:rPr kumimoji="0" lang="ru-RU" sz="2800" b="0" i="0" u="none" strike="noStrike" kern="1200" cap="none" spc="-1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  <a:t>  </a:t>
            </a:r>
            <a:br>
              <a:rPr kumimoji="0" lang="ru-RU" sz="2800" b="0" i="0" u="none" strike="noStrike" kern="1200" cap="none" spc="-12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 Light" panose="020F0302020204030204"/>
                <a:ea typeface="+mj-ea"/>
                <a:cs typeface="+mj-cs"/>
              </a:rPr>
            </a:br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96767365-2979-446D-8FED-D734B2B61A1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 flipV="1">
            <a:off x="667512" y="6362699"/>
            <a:ext cx="9228201" cy="45719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4637640-CF11-4E33-A7C3-9C6B92A9E0A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54705" y="75508"/>
            <a:ext cx="2064728" cy="18974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29075694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Брянск (храмы), Воскресенский собор Брянск1">
            <a:extLst>
              <a:ext uri="{FF2B5EF4-FFF2-40B4-BE49-F238E27FC236}">
                <a16:creationId xmlns:a16="http://schemas.microsoft.com/office/drawing/2014/main" id="{084BD875-E146-4167-A4FB-F583DE0BEBF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58050" y="3514361"/>
            <a:ext cx="4330445" cy="31179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2A8B99-CE28-4F8C-9BE9-E1D3C60337B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3504" y="391886"/>
            <a:ext cx="10782300" cy="1152829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/>
            <a:r>
              <a:rPr lang="ru-RU" sz="5400" b="1" dirty="0">
                <a:solidFill>
                  <a:srgbClr val="002060"/>
                </a:solidFill>
              </a:rPr>
              <a:t>Реализуемые программы</a:t>
            </a:r>
          </a:p>
        </p:txBody>
      </p:sp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B422E59-34DA-481A-BFB1-8AECF67F853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914" y="1620756"/>
            <a:ext cx="4330444" cy="28885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D417088C-5B57-47A7-BB7A-1B0F0C938DA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 flipH="1">
            <a:off x="603505" y="6003380"/>
            <a:ext cx="64008" cy="64044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  <p:sp>
        <p:nvSpPr>
          <p:cNvPr id="7" name="Прямоугольник: скругленные углы 6">
            <a:extLst>
              <a:ext uri="{FF2B5EF4-FFF2-40B4-BE49-F238E27FC236}">
                <a16:creationId xmlns:a16="http://schemas.microsoft.com/office/drawing/2014/main" id="{229820E2-21E8-4434-8DED-97C88B242E02}"/>
              </a:ext>
            </a:extLst>
          </p:cNvPr>
          <p:cNvSpPr/>
          <p:nvPr/>
        </p:nvSpPr>
        <p:spPr>
          <a:xfrm>
            <a:off x="360101" y="3972983"/>
            <a:ext cx="5359145" cy="1879814"/>
          </a:xfrm>
          <a:prstGeom prst="roundRect">
            <a:avLst/>
          </a:prstGeom>
          <a:solidFill>
            <a:schemeClr val="tx2">
              <a:lumMod val="10000"/>
              <a:lumOff val="90000"/>
            </a:schemeClr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b="1" u="sng" dirty="0">
                <a:solidFill>
                  <a:srgbClr val="002060"/>
                </a:solidFill>
              </a:rPr>
              <a:t>Следопыты Брянска</a:t>
            </a:r>
          </a:p>
          <a:p>
            <a:pPr algn="ctr"/>
            <a:r>
              <a:rPr lang="ru-RU" sz="3200" dirty="0">
                <a:solidFill>
                  <a:srgbClr val="002060"/>
                </a:solidFill>
              </a:rPr>
              <a:t>5-8 класс</a:t>
            </a:r>
          </a:p>
          <a:p>
            <a:pPr algn="ctr"/>
            <a:r>
              <a:rPr lang="ru-RU" sz="3200" dirty="0">
                <a:solidFill>
                  <a:srgbClr val="002060"/>
                </a:solidFill>
              </a:rPr>
              <a:t>28 человек</a:t>
            </a:r>
          </a:p>
        </p:txBody>
      </p:sp>
      <p:sp>
        <p:nvSpPr>
          <p:cNvPr id="11" name="Прямоугольник: скругленные углы 10">
            <a:extLst>
              <a:ext uri="{FF2B5EF4-FFF2-40B4-BE49-F238E27FC236}">
                <a16:creationId xmlns:a16="http://schemas.microsoft.com/office/drawing/2014/main" id="{D0ACE5D3-22EE-4CB2-9FB8-81E675D62052}"/>
              </a:ext>
            </a:extLst>
          </p:cNvPr>
          <p:cNvSpPr/>
          <p:nvPr/>
        </p:nvSpPr>
        <p:spPr>
          <a:xfrm>
            <a:off x="6783649" y="2009775"/>
            <a:ext cx="5048250" cy="1800225"/>
          </a:xfrm>
          <a:prstGeom prst="roundRect">
            <a:avLst/>
          </a:prstGeom>
          <a:solidFill>
            <a:schemeClr val="tx2">
              <a:lumMod val="10000"/>
              <a:lumOff val="9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u="sng" dirty="0">
                <a:solidFill>
                  <a:srgbClr val="002060"/>
                </a:solidFill>
              </a:rPr>
              <a:t>Юные краеведы Брянщины</a:t>
            </a:r>
          </a:p>
          <a:p>
            <a:pPr algn="ctr"/>
            <a:r>
              <a:rPr lang="ru-RU" sz="3200" dirty="0">
                <a:solidFill>
                  <a:srgbClr val="002060"/>
                </a:solidFill>
              </a:rPr>
              <a:t>1-4 класс</a:t>
            </a:r>
          </a:p>
          <a:p>
            <a:pPr algn="ctr"/>
            <a:r>
              <a:rPr lang="ru-RU" sz="3200" dirty="0">
                <a:solidFill>
                  <a:srgbClr val="002060"/>
                </a:solidFill>
              </a:rPr>
              <a:t>27 человек</a:t>
            </a:r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A7B31FAF-BDC3-4C0C-9034-AF6AE303EAF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080" y="56458"/>
            <a:ext cx="2064728" cy="18974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8851123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8CBAB3-9463-4789-B82D-97A25333261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3504" y="1581151"/>
            <a:ext cx="10782300" cy="857249"/>
          </a:xfrm>
        </p:spPr>
        <p:txBody>
          <a:bodyPr/>
          <a:lstStyle/>
          <a:p>
            <a:r>
              <a:rPr lang="ru-RU" sz="4800" b="1" dirty="0">
                <a:solidFill>
                  <a:srgbClr val="002060"/>
                </a:solidFill>
              </a:rPr>
              <a:t>Материальная база</a:t>
            </a:r>
            <a:br>
              <a:rPr lang="ru-RU" sz="6000" dirty="0">
                <a:solidFill>
                  <a:srgbClr val="002060"/>
                </a:solidFill>
              </a:rPr>
            </a:br>
            <a:br>
              <a:rPr lang="ru-RU" sz="6000" dirty="0">
                <a:solidFill>
                  <a:srgbClr val="002060"/>
                </a:solidFill>
              </a:rPr>
            </a:br>
            <a:endParaRPr lang="ru-RU" sz="6000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89B730E-1374-4BAB-A103-B577B919A0D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7512" y="1310260"/>
            <a:ext cx="9228201" cy="1347215"/>
          </a:xfrm>
        </p:spPr>
        <p:txBody>
          <a:bodyPr/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dirty="0"/>
              <a:t>Учебный кабинет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dirty="0"/>
              <a:t>Туристский инвентарь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8AD22FDA-FBB7-450F-AE2D-532132DBE0A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7272" y="0"/>
            <a:ext cx="2064728" cy="18974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9886971-373A-4FC0-8998-5A3DD8C5B3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8110" y="3429000"/>
            <a:ext cx="4133088" cy="3099816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26B8676-6A24-4AA4-9A2A-DC10E661204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8161781" y="2976559"/>
            <a:ext cx="4305306" cy="322898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150DDE0-C926-4447-B7BE-876051151B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46519" y="2976561"/>
            <a:ext cx="4305304" cy="3228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3431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855873-6BC5-4D5B-AD6C-1C391BE5CC4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7512" y="238125"/>
            <a:ext cx="11181588" cy="5790142"/>
          </a:xfrm>
        </p:spPr>
        <p:txBody>
          <a:bodyPr/>
          <a:lstStyle/>
          <a:p>
            <a:r>
              <a:rPr lang="ru-RU" sz="2800" b="1" dirty="0"/>
              <a:t>Функциональное назначение типовой модели заключается в создании</a:t>
            </a:r>
            <a:br>
              <a:rPr lang="ru-RU" sz="2800" b="1" dirty="0"/>
            </a:br>
            <a:r>
              <a:rPr lang="ru-RU" sz="2800" b="1" dirty="0"/>
              <a:t>качественных и безопасных условий для:</a:t>
            </a:r>
            <a:br>
              <a:rPr lang="ru-RU" sz="2800" b="1" dirty="0"/>
            </a:br>
            <a:br>
              <a:rPr lang="ru-RU" sz="2800" b="1" dirty="0"/>
            </a:br>
            <a:r>
              <a:rPr lang="ru-RU" sz="2400" dirty="0"/>
              <a:t>– повышения доступности и качества дополнительного образования </a:t>
            </a:r>
            <a:br>
              <a:rPr lang="ru-RU" sz="2400" dirty="0"/>
            </a:br>
            <a:r>
              <a:rPr lang="ru-RU" sz="2400" dirty="0"/>
              <a:t>детей туристско-краеведческой направленности для различных категорий </a:t>
            </a:r>
            <a:br>
              <a:rPr lang="ru-RU" sz="2400" dirty="0"/>
            </a:br>
            <a:r>
              <a:rPr lang="ru-RU" sz="2400" dirty="0"/>
              <a:t>детей в различных типах территорий, в том числе в рамках развития сетевого </a:t>
            </a:r>
            <a:br>
              <a:rPr lang="ru-RU" sz="2400" dirty="0"/>
            </a:br>
            <a:r>
              <a:rPr lang="ru-RU" sz="2400" dirty="0"/>
              <a:t>взаимодействия с общеобразовательными организациями и </a:t>
            </a:r>
            <a:br>
              <a:rPr lang="ru-RU" sz="2400" dirty="0"/>
            </a:br>
            <a:r>
              <a:rPr lang="ru-RU" sz="2400" dirty="0"/>
              <a:t>природоохранными организациями;</a:t>
            </a:r>
            <a:br>
              <a:rPr lang="ru-RU" sz="2400" dirty="0"/>
            </a:br>
            <a:r>
              <a:rPr lang="ru-RU" sz="2400" dirty="0"/>
              <a:t>– расширения возможностей современного дополнительного </a:t>
            </a:r>
            <a:br>
              <a:rPr lang="ru-RU" sz="2400" dirty="0"/>
            </a:br>
            <a:r>
              <a:rPr lang="ru-RU" sz="2400" dirty="0"/>
              <a:t>образования детей в области разных видов детско-юношеского туризма (и </a:t>
            </a:r>
            <a:br>
              <a:rPr lang="ru-RU" sz="2400" dirty="0"/>
            </a:br>
            <a:r>
              <a:rPr lang="ru-RU" sz="2400" dirty="0"/>
              <a:t>смежных областей), обеспечивающих общее развитие обучающихся;</a:t>
            </a:r>
            <a:br>
              <a:rPr lang="ru-RU" sz="2400" dirty="0"/>
            </a:br>
            <a:r>
              <a:rPr lang="ru-RU" sz="2400" dirty="0"/>
              <a:t>– обновления содержания и технологий дополнительного образования </a:t>
            </a:r>
            <a:br>
              <a:rPr lang="ru-RU" sz="2400" dirty="0"/>
            </a:br>
            <a:r>
              <a:rPr lang="ru-RU" sz="2400" dirty="0"/>
              <a:t>детей туристско-краеведческой направленности с целью широкого вовлечения </a:t>
            </a:r>
            <a:br>
              <a:rPr lang="ru-RU" sz="2400" dirty="0"/>
            </a:br>
            <a:r>
              <a:rPr lang="ru-RU" sz="2400" dirty="0"/>
              <a:t>обучающихся в эту деятельность;</a:t>
            </a:r>
            <a:br>
              <a:rPr lang="ru-RU" sz="2400" dirty="0"/>
            </a:br>
            <a:r>
              <a:rPr lang="ru-RU" sz="2400" dirty="0"/>
              <a:t>– профессионального развития педагогов и иных работников, </a:t>
            </a:r>
            <a:br>
              <a:rPr lang="ru-RU" sz="2400" dirty="0"/>
            </a:br>
            <a:r>
              <a:rPr lang="ru-RU" sz="2400" dirty="0"/>
              <a:t>обновления кадровых ресурсов, принимающих участие в реализации </a:t>
            </a:r>
            <a:br>
              <a:rPr lang="ru-RU" sz="2400" dirty="0"/>
            </a:br>
            <a:r>
              <a:rPr lang="ru-RU" sz="2400" dirty="0"/>
              <a:t>дополнительных общеразвивающих программ туристско-краеведческой </a:t>
            </a:r>
            <a:br>
              <a:rPr lang="ru-RU" sz="2400" dirty="0"/>
            </a:br>
            <a:r>
              <a:rPr lang="ru-RU" sz="2400" dirty="0"/>
              <a:t>направленности дополнительного образования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E2CDD2B6-1071-4878-B68A-DE1E24840E8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 flipV="1">
            <a:off x="3334513" y="6619875"/>
            <a:ext cx="8514587" cy="104774"/>
          </a:xfrm>
        </p:spPr>
        <p:txBody>
          <a:bodyPr>
            <a:normAutofit fontScale="25000" lnSpcReduction="20000"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55739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58D1A8-3EEC-4030-9600-6A8870555D7B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3504" y="447675"/>
            <a:ext cx="10782300" cy="1752599"/>
          </a:xfrm>
        </p:spPr>
        <p:txBody>
          <a:bodyPr/>
          <a:lstStyle/>
          <a:p>
            <a:br>
              <a:rPr lang="ru-RU" sz="4400" dirty="0"/>
            </a:br>
            <a:br>
              <a:rPr lang="ru-RU" sz="4400" dirty="0"/>
            </a:br>
            <a:r>
              <a:rPr lang="ru-RU" sz="4400" dirty="0"/>
              <a:t>Перспективы:</a:t>
            </a:r>
            <a:br>
              <a:rPr lang="ru-RU" sz="6000" dirty="0"/>
            </a:br>
            <a:endParaRPr lang="ru-RU" sz="6000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1200BDE-44BE-44CE-86D2-92B38E9A2BD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7512" y="1743075"/>
            <a:ext cx="10920984" cy="5238750"/>
          </a:xfrm>
        </p:spPr>
        <p:txBody>
          <a:bodyPr>
            <a:normAutofit/>
          </a:bodyPr>
          <a:lstStyle/>
          <a:p>
            <a:r>
              <a:rPr lang="ru-RU" sz="2800" dirty="0"/>
              <a:t>-разработка новых школьных культурно-образовательных, туристско-краеведческих маршрутов;</a:t>
            </a:r>
          </a:p>
          <a:p>
            <a:r>
              <a:rPr lang="ru-RU" sz="2800" dirty="0"/>
              <a:t>-подготовка и проведение мероприятий туристско-краеведческой направленности с обучающимися созданных объединений и учащимися муниципальных образовательных организаций;</a:t>
            </a:r>
          </a:p>
          <a:p>
            <a:r>
              <a:rPr lang="ru-RU" sz="2800" dirty="0"/>
              <a:t>-наставничество в области написания исследовательских работ с детьми старшего школьного возраста;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252021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9541B0-481B-4C21-82E2-B579475AD51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3504" y="1704975"/>
            <a:ext cx="10782300" cy="704850"/>
          </a:xfrm>
        </p:spPr>
        <p:txBody>
          <a:bodyPr/>
          <a:lstStyle/>
          <a:p>
            <a:r>
              <a:rPr lang="ru-RU" sz="4800" b="1" dirty="0">
                <a:solidFill>
                  <a:srgbClr val="002060"/>
                </a:solidFill>
              </a:rPr>
              <a:t>Информационное пространство</a:t>
            </a:r>
            <a:br>
              <a:rPr lang="ru-RU" sz="4800" b="1" dirty="0">
                <a:solidFill>
                  <a:srgbClr val="002060"/>
                </a:solidFill>
              </a:rPr>
            </a:br>
            <a:br>
              <a:rPr lang="ru-RU" sz="4800" b="1" dirty="0">
                <a:solidFill>
                  <a:srgbClr val="002060"/>
                </a:solidFill>
              </a:rPr>
            </a:br>
            <a:endParaRPr lang="ru-RU" sz="4800" b="1" dirty="0">
              <a:solidFill>
                <a:srgbClr val="002060"/>
              </a:solidFill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6B92BA30-49CD-4636-B85B-0BBE673A517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7512" y="1390650"/>
            <a:ext cx="9228201" cy="4462146"/>
          </a:xfrm>
        </p:spPr>
        <p:txBody>
          <a:bodyPr>
            <a:normAutofit/>
          </a:bodyPr>
          <a:lstStyle/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2800" dirty="0"/>
              <a:t>Сайт ГАУДО «Брянский областной эколого-биологический центр»</a:t>
            </a:r>
            <a:r>
              <a:rPr lang="en-US" sz="2800" dirty="0"/>
              <a:t>  </a:t>
            </a:r>
            <a:r>
              <a:rPr lang="ru-RU" sz="2800" dirty="0"/>
              <a:t> </a:t>
            </a:r>
            <a:r>
              <a:rPr lang="en-US" sz="2800" dirty="0">
                <a:solidFill>
                  <a:srgbClr val="002060"/>
                </a:solidFill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http://oldhq.b-edu.ru/</a:t>
            </a:r>
            <a:r>
              <a:rPr lang="ru-RU" sz="2800" dirty="0">
                <a:solidFill>
                  <a:srgbClr val="002060"/>
                </a:solidFill>
              </a:rPr>
              <a:t> 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2800" dirty="0"/>
              <a:t>Страница в </a:t>
            </a:r>
            <a:r>
              <a:rPr lang="en-US" sz="2800" dirty="0"/>
              <a:t>VK</a:t>
            </a:r>
            <a:r>
              <a:rPr lang="ru-RU" sz="2800" dirty="0"/>
              <a:t>  </a:t>
            </a:r>
            <a:r>
              <a:rPr lang="en-US" sz="2800" dirty="0">
                <a:solidFill>
                  <a:srgbClr val="002060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https://vk.com/tur.point32</a:t>
            </a:r>
            <a:r>
              <a:rPr lang="ru-RU" sz="2800" dirty="0">
                <a:solidFill>
                  <a:srgbClr val="002060"/>
                </a:solidFill>
              </a:rPr>
              <a:t> </a:t>
            </a:r>
          </a:p>
          <a:p>
            <a:pPr marL="457200" indent="-457200">
              <a:buFont typeface="Wingdings" panose="05000000000000000000" pitchFamily="2" charset="2"/>
              <a:buChar char="§"/>
            </a:pPr>
            <a:r>
              <a:rPr lang="ru-RU" sz="2800" dirty="0"/>
              <a:t>Брянская учительская газета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4D9C1E1-5188-4B8C-8957-696C9F5F30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612" y="3902128"/>
            <a:ext cx="4435350" cy="2772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99C57F8-F17A-46E3-8DE6-6F40BDC875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7272" y="52406"/>
            <a:ext cx="2064728" cy="18974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C1D99D36-4B13-4727-B6D9-B9C8AFA61EEB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97731" y="4000863"/>
            <a:ext cx="4419600" cy="267335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AF0AA00E-E8D7-4846-A039-C76078F93A1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2005" y="3429000"/>
            <a:ext cx="2407683" cy="3210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29125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BE9751E-E6AF-462C-856C-53CF9AA6C1D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3504" y="770467"/>
            <a:ext cx="10782300" cy="886883"/>
          </a:xfrm>
        </p:spPr>
        <p:txBody>
          <a:bodyPr/>
          <a:lstStyle/>
          <a:p>
            <a:pPr algn="ctr"/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j-ea"/>
                <a:cs typeface="+mj-cs"/>
              </a:rPr>
              <a:t>Структурное подразделение «Центр туризма и краеведения»</a:t>
            </a:r>
            <a:b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j-ea"/>
                <a:cs typeface="+mj-cs"/>
              </a:rPr>
            </a:br>
            <a:r>
              <a:rPr kumimoji="0" lang="ru-RU" sz="3200" b="1" i="0" u="none" strike="noStrike" kern="1200" cap="none" spc="0" normalizeH="0" baseline="0" noProof="0" dirty="0">
                <a:ln>
                  <a:noFill/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ea typeface="+mj-ea"/>
                <a:cs typeface="+mj-cs"/>
              </a:rPr>
              <a:t>ГАУДО «Брянский областной эколого-биологический центр»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100A0F9C-891F-43A5-8599-A0961EADC15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7512" y="2886075"/>
            <a:ext cx="9228201" cy="3390899"/>
          </a:xfrm>
        </p:spPr>
        <p:txBody>
          <a:bodyPr>
            <a:normAutofit/>
          </a:bodyPr>
          <a:lstStyle/>
          <a:p>
            <a:r>
              <a:rPr lang="ru-RU" dirty="0">
                <a:solidFill>
                  <a:srgbClr val="002060"/>
                </a:solidFill>
              </a:rPr>
              <a:t>Электронная почта - </a:t>
            </a:r>
            <a:r>
              <a:rPr lang="en-US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tur</a:t>
            </a:r>
            <a:r>
              <a:rPr lang="en-US" sz="3200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.point32@mail.ru</a:t>
            </a:r>
            <a:endParaRPr lang="en-US" sz="3200" dirty="0"/>
          </a:p>
          <a:p>
            <a:r>
              <a:rPr lang="ru-RU" sz="3200" dirty="0">
                <a:solidFill>
                  <a:srgbClr val="002060"/>
                </a:solidFill>
              </a:rPr>
              <a:t>Телефон -</a:t>
            </a:r>
            <a:r>
              <a:rPr lang="ru-RU" sz="3200" dirty="0"/>
              <a:t> </a:t>
            </a:r>
            <a:r>
              <a:rPr lang="en-US" sz="3200" dirty="0"/>
              <a:t>8 (4832) 64-8</a:t>
            </a:r>
            <a:r>
              <a:rPr lang="ru-RU" sz="3200" dirty="0"/>
              <a:t>4</a:t>
            </a:r>
            <a:r>
              <a:rPr lang="en-US" sz="3200" dirty="0"/>
              <a:t>-</a:t>
            </a:r>
            <a:r>
              <a:rPr lang="ru-RU" sz="3200" dirty="0"/>
              <a:t>28</a:t>
            </a:r>
          </a:p>
          <a:p>
            <a:r>
              <a:rPr lang="en-US" sz="3200" dirty="0">
                <a:solidFill>
                  <a:srgbClr val="002060"/>
                </a:solidFill>
              </a:rPr>
              <a:t>VK -</a:t>
            </a:r>
            <a:r>
              <a:rPr lang="en-US" sz="3200" dirty="0"/>
              <a:t> https://vk.com/public215621824</a:t>
            </a:r>
            <a:endParaRPr lang="ru-RU" sz="3200" dirty="0"/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800" dirty="0">
              <a:solidFill>
                <a:prstClr val="black"/>
              </a:solidFill>
              <a:latin typeface="Calibri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800" dirty="0">
              <a:solidFill>
                <a:prstClr val="black"/>
              </a:solidFill>
              <a:latin typeface="Calibri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 методист, руководитель СП «Центр туризма и краеведения32»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</a:t>
            </a:r>
            <a:r>
              <a:rPr kumimoji="0" lang="ru-RU" sz="1800" b="0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Машичев</a:t>
            </a:r>
            <a:r>
              <a:rPr kumimoji="0" lang="ru-RU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 Александр Сергеевич</a:t>
            </a:r>
          </a:p>
          <a:p>
            <a:endParaRPr lang="ru-RU" sz="3200" dirty="0"/>
          </a:p>
          <a:p>
            <a:endParaRPr lang="ru-RU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A4DCDC4-7475-407A-AE90-455456774C8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0597" y="4843481"/>
            <a:ext cx="2064728" cy="18974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34517762"/>
      </p:ext>
    </p:extLst>
  </p:cSld>
  <p:clrMapOvr>
    <a:masterClrMapping/>
  </p:clrMapOvr>
</p:sld>
</file>

<file path=ppt/theme/theme1.xml><?xml version="1.0" encoding="utf-8"?>
<a:theme xmlns:a="http://schemas.openxmlformats.org/drawingml/2006/main" name="Метрополия">
  <a:themeElements>
    <a:clrScheme name="Метрополия">
      <a:dk1>
        <a:sysClr val="windowText" lastClr="000000"/>
      </a:dk1>
      <a:lt1>
        <a:sysClr val="window" lastClr="FFFFFF"/>
      </a:lt1>
      <a:dk2>
        <a:srgbClr val="162F33"/>
      </a:dk2>
      <a:lt2>
        <a:srgbClr val="EAF0E0"/>
      </a:lt2>
      <a:accent1>
        <a:srgbClr val="50B4C8"/>
      </a:accent1>
      <a:accent2>
        <a:srgbClr val="A8B97F"/>
      </a:accent2>
      <a:accent3>
        <a:srgbClr val="9B9256"/>
      </a:accent3>
      <a:accent4>
        <a:srgbClr val="657689"/>
      </a:accent4>
      <a:accent5>
        <a:srgbClr val="7A855D"/>
      </a:accent5>
      <a:accent6>
        <a:srgbClr val="84AC9D"/>
      </a:accent6>
      <a:hlink>
        <a:srgbClr val="2370CD"/>
      </a:hlink>
      <a:folHlink>
        <a:srgbClr val="877589"/>
      </a:folHlink>
    </a:clrScheme>
    <a:fontScheme name="Метрополи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Метрополия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00000"/>
                <a:lumMod val="110000"/>
              </a:schemeClr>
            </a:gs>
            <a:gs pos="50000">
              <a:schemeClr val="phClr">
                <a:tint val="75000"/>
                <a:satMod val="101000"/>
                <a:lumMod val="105000"/>
              </a:schemeClr>
            </a:gs>
            <a:gs pos="100000">
              <a:schemeClr val="phClr">
                <a:tint val="82000"/>
                <a:satMod val="104000"/>
                <a:lumMod val="105000"/>
              </a:schemeClr>
            </a:gs>
          </a:gsLst>
          <a:lin ang="27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0000"/>
                <a:lumMod val="100000"/>
              </a:schemeClr>
            </a:gs>
            <a:gs pos="100000">
              <a:schemeClr val="phClr">
                <a:shade val="80000"/>
                <a:satMod val="100000"/>
                <a:lumMod val="99000"/>
              </a:schemeClr>
            </a:gs>
          </a:gsLst>
          <a:lin ang="27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solidFill>
          <a:schemeClr val="phClr">
            <a:shade val="95000"/>
            <a:satMod val="17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etropolitan" id="{4C5440D6-04D2-4954-96CF-F251137069B2}" vid="{79CFCA13-9412-4290-BB4B-85112F88857B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TM03457491[[fn=Метрополия]]</Template>
  <TotalTime>405</TotalTime>
  <Words>404</Words>
  <Application>Microsoft Office PowerPoint</Application>
  <PresentationFormat>Широкоэкранный</PresentationFormat>
  <Paragraphs>38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Calibri Light</vt:lpstr>
      <vt:lpstr>Wingdings</vt:lpstr>
      <vt:lpstr>Метрополия</vt:lpstr>
      <vt:lpstr>   Структурное подразделение ГАУДО «Брянский областной  эколого-биологический центр» </vt:lpstr>
      <vt:lpstr>Педагогический состав  -Штатные единицы:  Методист, педагог-организатор,    2 педагога дополнительного образования  -Курсы повышения квалификации:        «Повышение профессиональной компетентности педагогических работников организаций дополнительного образования Брянской области», ГАУ ДПО БИПКРО, сентябрь 2022г.     «Создание новых мест в образовательных организациях различных типов для реализации дополнительных общеразвивающих программ всех направленностей (Федеральный проект «Успех каждого ребенка») сентябрь-октябрь 2022г.     </vt:lpstr>
      <vt:lpstr>Реализуемые программы</vt:lpstr>
      <vt:lpstr>Материальная база  </vt:lpstr>
      <vt:lpstr>Функциональное назначение типовой модели заключается в создании качественных и безопасных условий для:  – повышения доступности и качества дополнительного образования  детей туристско-краеведческой направленности для различных категорий  детей в различных типах территорий, в том числе в рамках развития сетевого  взаимодействия с общеобразовательными организациями и  природоохранными организациями; – расширения возможностей современного дополнительного  образования детей в области разных видов детско-юношеского туризма (и  смежных областей), обеспечивающих общее развитие обучающихся; – обновления содержания и технологий дополнительного образования  детей туристско-краеведческой направленности с целью широкого вовлечения  обучающихся в эту деятельность; – профессионального развития педагогов и иных работников,  обновления кадровых ресурсов, принимающих участие в реализации  дополнительных общеразвивающих программ туристско-краеведческой  направленности дополнительного образования</vt:lpstr>
      <vt:lpstr>  Перспективы: </vt:lpstr>
      <vt:lpstr>Информационное пространство  </vt:lpstr>
      <vt:lpstr>Структурное подразделение «Центр туризма и краеведения» ГАУДО «Брянский областной эколого-биологический центр»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Департамент образования и науки Брянской области  Структурное подразделение ГАУДО «Брянский областной  эколого-биологический центр»</dc:title>
  <dc:creator>Наталья Фролова</dc:creator>
  <cp:lastModifiedBy>Наталья Фролова</cp:lastModifiedBy>
  <cp:revision>29</cp:revision>
  <dcterms:created xsi:type="dcterms:W3CDTF">2022-10-06T06:01:09Z</dcterms:created>
  <dcterms:modified xsi:type="dcterms:W3CDTF">2022-10-12T06:05:07Z</dcterms:modified>
</cp:coreProperties>
</file>