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2" r:id="rId4"/>
    <p:sldId id="263" r:id="rId5"/>
    <p:sldId id="264" r:id="rId6"/>
    <p:sldId id="265" r:id="rId7"/>
    <p:sldId id="257" r:id="rId8"/>
    <p:sldId id="259" r:id="rId9"/>
    <p:sldId id="260" r:id="rId10"/>
    <p:sldId id="261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6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2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54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24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3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30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30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96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17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9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37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007C7-12FE-4D9F-A407-B6E0850C86E7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09F6A-D05D-4985-9B30-E0F81304B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35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1718" y="4424834"/>
            <a:ext cx="4819111" cy="1655762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Учитель Черкасова Светлана Николаевна</a:t>
            </a:r>
          </a:p>
          <a:p>
            <a:r>
              <a:rPr lang="ru-RU" b="1" dirty="0" smtClean="0"/>
              <a:t>МБОУ ФСОШ №3</a:t>
            </a:r>
          </a:p>
          <a:p>
            <a:r>
              <a:rPr lang="ru-RU" b="1" dirty="0"/>
              <a:t>г</a:t>
            </a:r>
            <a:r>
              <a:rPr lang="ru-RU" b="1" dirty="0" smtClean="0"/>
              <a:t>. Фокино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5" y="512558"/>
            <a:ext cx="6484281" cy="61166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r="23749"/>
          <a:stretch/>
        </p:blipFill>
        <p:spPr>
          <a:xfrm>
            <a:off x="7488456" y="983866"/>
            <a:ext cx="3474720" cy="34409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115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762" y="985328"/>
            <a:ext cx="10515600" cy="67649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+mn-lt"/>
              </a:rPr>
              <a:t>                                «Одуванчики»</a:t>
            </a: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00800" y="1825625"/>
            <a:ext cx="4953000" cy="3756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Представим </a:t>
            </a:r>
            <a:r>
              <a:rPr lang="ru-RU" dirty="0"/>
              <a:t>большой одуванчик. Дуем так сильно, чтобы все пушинки разлетелись.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74" y="1661824"/>
            <a:ext cx="5366567" cy="35375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50" y="3452854"/>
            <a:ext cx="3514476" cy="263585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092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93279"/>
            <a:ext cx="10515600" cy="73215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+mn-lt"/>
              </a:rPr>
              <a:t>                               «Пилим дрова»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3377" y="1459865"/>
            <a:ext cx="5390322" cy="40742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Исходное положение сидя. Дети поворачиваются друг к другу. Берутся за руки правыми руками и выполняют движения, имитирующее пиление дров. При этом движения руки от себя выполняют на выдохе, движение руки на себя - на вдохе. Следить, чтобы вдох производился носом, а выдох ртом.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1" t="17243" r="13580" b="9042"/>
          <a:stretch/>
        </p:blipFill>
        <p:spPr>
          <a:xfrm>
            <a:off x="1266577" y="1459865"/>
            <a:ext cx="3379304" cy="26112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70" y="3900916"/>
            <a:ext cx="2228021" cy="22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713" y="897862"/>
            <a:ext cx="10515600" cy="73215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+mn-lt"/>
              </a:rPr>
              <a:t>                                     «Свеча»</a:t>
            </a: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7778" y="1364449"/>
            <a:ext cx="4555434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Встать, принять исходное положение "стоя", ноги на ширине плеч, сделать глубокий вдох носом, выдыхать медленно ртом, задувая плавно свечку (полоску бумаги).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39" y="1605614"/>
            <a:ext cx="3116155" cy="2171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14" y="2337768"/>
            <a:ext cx="2682846" cy="328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8984"/>
            <a:ext cx="10515600" cy="8717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+mn-lt"/>
              </a:rPr>
              <a:t>                          «</a:t>
            </a:r>
            <a:r>
              <a:rPr lang="ru-RU" sz="4000" b="1" dirty="0">
                <a:latin typeface="+mn-lt"/>
              </a:rPr>
              <a:t>Ныряльщики»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078" y="1595037"/>
            <a:ext cx="630472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Делается </a:t>
            </a:r>
            <a:r>
              <a:rPr lang="ru-RU" dirty="0"/>
              <a:t>три глубоких вдоха и потом «ныряние под воду» с задержкой дыхания, при этом нос закрыт пальцами. Задержка позволяется до того момента пока ребенок уже не может не дышать и «выныривает». Данное упражнение активно насыщает мозг кислородом, но следует чередовать его с другими упражнениями, </a:t>
            </a:r>
            <a:r>
              <a:rPr lang="ru-RU" dirty="0" smtClean="0"/>
              <a:t>потому </a:t>
            </a:r>
            <a:r>
              <a:rPr lang="ru-RU" dirty="0"/>
              <a:t>что оно может вызвать головокружение....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9"/>
          <a:stretch/>
        </p:blipFill>
        <p:spPr>
          <a:xfrm>
            <a:off x="1487776" y="1690688"/>
            <a:ext cx="3159471" cy="314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11" y="4079704"/>
            <a:ext cx="2167394" cy="24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946207"/>
            <a:ext cx="10515600" cy="8189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+mn-lt"/>
              </a:rPr>
              <a:t>                     «Покатай карандаш»</a:t>
            </a:r>
            <a:endParaRPr lang="ru-RU" sz="4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4896" y="1825625"/>
            <a:ext cx="4968903" cy="2380615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дохнуть </a:t>
            </a:r>
            <a:r>
              <a:rPr lang="ru-RU" dirty="0"/>
              <a:t>через нос и, выдыхая через рот, прокатить по столу круглый карандаш.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46" y="1725434"/>
            <a:ext cx="4778733" cy="358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2186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859" y="748624"/>
            <a:ext cx="10515600" cy="922986"/>
          </a:xfrm>
        </p:spPr>
        <p:txBody>
          <a:bodyPr/>
          <a:lstStyle/>
          <a:p>
            <a:r>
              <a:rPr lang="ru-RU" b="1" dirty="0" smtClean="0"/>
              <a:t>                             </a:t>
            </a:r>
            <a:r>
              <a:rPr lang="ru-RU" sz="4000" b="1" dirty="0" smtClean="0">
                <a:latin typeface="+mn-lt"/>
              </a:rPr>
              <a:t>«Греем руки»</a:t>
            </a:r>
            <a:endParaRPr lang="ru-RU" sz="4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7888" y="1811103"/>
            <a:ext cx="4124425" cy="2768848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дыхать </a:t>
            </a:r>
            <a:r>
              <a:rPr lang="ru-RU" dirty="0"/>
              <a:t>через нос и дуть на озябшие руки, плавно выдыхая через рот, как бы согревая руки.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35" y="1671609"/>
            <a:ext cx="2550694" cy="244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51558"/>
          <a:stretch/>
        </p:blipFill>
        <p:spPr>
          <a:xfrm>
            <a:off x="1259229" y="1671610"/>
            <a:ext cx="2943036" cy="244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70" y="3986772"/>
            <a:ext cx="2609526" cy="195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13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349" y="926493"/>
            <a:ext cx="10515600" cy="89913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+mn-lt"/>
              </a:rPr>
              <a:t>                                «</a:t>
            </a:r>
            <a:r>
              <a:rPr lang="ru-RU" b="1" dirty="0" smtClean="0">
                <a:latin typeface="+mn-lt"/>
              </a:rPr>
              <a:t>Хлопушка»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sz="4000" b="1" dirty="0" smtClean="0">
                <a:latin typeface="+mn-lt"/>
              </a:rPr>
              <a:t>   </a:t>
            </a:r>
            <a:endParaRPr lang="ru-RU" sz="4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4151" y="1336786"/>
            <a:ext cx="5970766" cy="358077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Встать ноги врозь. Руки разведены в стороны.</a:t>
            </a:r>
          </a:p>
          <a:p>
            <a:r>
              <a:rPr lang="ru-RU" dirty="0"/>
              <a:t>Глубоко вдохнуть, наклониться вперёд, хлопнуть ладонями по коленям – выдох. Вернуться в и. п. – вдох.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33" y="4294975"/>
            <a:ext cx="1747631" cy="1747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59" y="1346008"/>
            <a:ext cx="2794445" cy="4570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44" y="4294975"/>
            <a:ext cx="19050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447" y="1101421"/>
            <a:ext cx="10515600" cy="7242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     Дышим </a:t>
            </a:r>
            <a:r>
              <a:rPr lang="ru-RU" b="1" dirty="0">
                <a:latin typeface="+mn-lt"/>
              </a:rPr>
              <a:t>тихо, спокойно и плавно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589" y="1213374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b="1" dirty="0"/>
              <a:t>Цель:</a:t>
            </a:r>
            <a:r>
              <a:rPr lang="ru-RU" dirty="0"/>
              <a:t> учить детей расслаблять и восстанавливать организм после физической нагрузки и эмоционального </a:t>
            </a:r>
            <a:r>
              <a:rPr lang="ru-RU" dirty="0" smtClean="0"/>
              <a:t>возбуждения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/>
              <a:t>Исходное </a:t>
            </a:r>
            <a:r>
              <a:rPr lang="ru-RU" dirty="0"/>
              <a:t>положение - стоя, сидя</a:t>
            </a:r>
            <a:r>
              <a:rPr lang="ru-RU" dirty="0" smtClean="0"/>
              <a:t>,</a:t>
            </a:r>
            <a:r>
              <a:rPr lang="ru-RU" i="1" dirty="0" smtClean="0"/>
              <a:t>(</a:t>
            </a:r>
            <a:r>
              <a:rPr lang="ru-RU" i="1" dirty="0"/>
              <a:t>это зависит от предыдущей физической нагрузки)</a:t>
            </a:r>
            <a:r>
              <a:rPr lang="ru-RU" dirty="0"/>
              <a:t>. Если сидя, спина ровная, глаза лучше закрыть.</a:t>
            </a:r>
          </a:p>
          <a:p>
            <a:r>
              <a:rPr lang="ru-RU" dirty="0"/>
              <a:t>Медленный вдох через нос. Когда грудная клетка начнет расширяться, прекратить вдох и сделать паузу, кто сколько сможет. Затем плавный выдох через нос </a:t>
            </a:r>
            <a:r>
              <a:rPr lang="ru-RU" i="1" dirty="0"/>
              <a:t>(повторить 5-10раз)</a:t>
            </a:r>
            <a:r>
              <a:rPr lang="ru-RU" dirty="0"/>
              <a:t>.</a:t>
            </a:r>
          </a:p>
          <a:p>
            <a:r>
              <a:rPr lang="ru-RU" dirty="0"/>
              <a:t>Упражнение выполняется бесшумно, плавно, так, чтобы даже подставленная к носу ладонь не ощущала струю воздуха при выдыхании.</a:t>
            </a:r>
          </a:p>
        </p:txBody>
      </p:sp>
    </p:spTree>
    <p:extLst>
      <p:ext uri="{BB962C8B-B14F-4D97-AF65-F5344CB8AC3E}">
        <p14:creationId xmlns:p14="http://schemas.microsoft.com/office/powerpoint/2010/main" val="359170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63" y="1987826"/>
            <a:ext cx="3827328" cy="394897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0" y="391156"/>
            <a:ext cx="10843131" cy="23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983" y="1375575"/>
            <a:ext cx="10515600" cy="5000170"/>
          </a:xfrm>
        </p:spPr>
        <p:txBody>
          <a:bodyPr/>
          <a:lstStyle/>
          <a:p>
            <a:r>
              <a:rPr lang="ru-RU" b="1" dirty="0"/>
              <a:t>Дыхательная гимнастика</a:t>
            </a:r>
            <a:r>
              <a:rPr lang="ru-RU" dirty="0"/>
              <a:t> – это система упражнений, направленная на оздоровления организма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b="1" dirty="0"/>
              <a:t>Цель проведения дыхательной гимнастики</a:t>
            </a:r>
            <a:r>
              <a:rPr lang="ru-RU" dirty="0"/>
              <a:t> со школьниками — </a:t>
            </a:r>
            <a:r>
              <a:rPr lang="ru-RU" dirty="0" smtClean="0"/>
              <a:t>э</a:t>
            </a:r>
          </a:p>
          <a:p>
            <a:r>
              <a:rPr lang="ru-RU" dirty="0" smtClean="0"/>
              <a:t>то</a:t>
            </a:r>
            <a:r>
              <a:rPr lang="ru-RU" dirty="0"/>
              <a:t>, прежде всего, укрепление их здоровья</a:t>
            </a:r>
            <a:r>
              <a:rPr lang="ru-RU" dirty="0" smtClean="0"/>
              <a:t>.</a:t>
            </a:r>
          </a:p>
          <a:p>
            <a:r>
              <a:rPr lang="ru-RU" dirty="0"/>
              <a:t>П</a:t>
            </a:r>
            <a:r>
              <a:rPr lang="ru-RU" dirty="0" smtClean="0"/>
              <a:t>равильное </a:t>
            </a:r>
            <a:r>
              <a:rPr lang="ru-RU" dirty="0"/>
              <a:t>дыхание улучшает работу головного мозга, сердца и нервной системы ребёнка, дыхательной и пищеварительной системы организма, укрепляет общее состояние </a:t>
            </a:r>
            <a:r>
              <a:rPr lang="ru-RU" dirty="0" smtClean="0"/>
              <a:t>здоровья.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4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836" y="1010019"/>
            <a:ext cx="9749589" cy="741779"/>
          </a:xfrm>
        </p:spPr>
        <p:txBody>
          <a:bodyPr/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Гимнастика А. Н. Стрельниковой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643" y="1617044"/>
            <a:ext cx="11012557" cy="486075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1470"/>
              </a:lnSpc>
              <a:spcAft>
                <a:spcPts val="0"/>
              </a:spcAft>
              <a:buNone/>
            </a:pPr>
            <a:r>
              <a:rPr lang="ru-RU" sz="9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</a:t>
            </a:r>
            <a:r>
              <a:rPr lang="ru-RU" sz="9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правила:</a:t>
            </a:r>
          </a:p>
          <a:p>
            <a:pPr marL="0" indent="0">
              <a:lnSpc>
                <a:spcPts val="1470"/>
              </a:lnSpc>
              <a:spcAft>
                <a:spcPts val="0"/>
              </a:spcAft>
              <a:buNone/>
            </a:pPr>
            <a:endParaRPr lang="ru-RU" sz="9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9600" dirty="0" smtClean="0">
                <a:ea typeface="Times New Roman" panose="02020603050405020304" pitchFamily="18" charset="0"/>
              </a:rPr>
              <a:t>Максимум </a:t>
            </a:r>
            <a:r>
              <a:rPr lang="ru-RU" sz="9600" dirty="0">
                <a:ea typeface="Times New Roman" panose="02020603050405020304" pitchFamily="18" charset="0"/>
              </a:rPr>
              <a:t>эмоций на вдохе</a:t>
            </a:r>
            <a:r>
              <a:rPr lang="ru-RU" sz="9600" dirty="0" smtClean="0"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ts val="1470"/>
              </a:lnSpc>
              <a:spcAft>
                <a:spcPts val="0"/>
              </a:spcAft>
              <a:buNone/>
            </a:pPr>
            <a:endParaRPr lang="ru-RU" sz="9600" dirty="0" smtClean="0">
              <a:ea typeface="Times New Roman" panose="02020603050405020304" pitchFamily="18" charset="0"/>
            </a:endParaRPr>
          </a:p>
          <a:p>
            <a:pPr lvl="0">
              <a:lnSpc>
                <a:spcPts val="147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9600" dirty="0">
                <a:ea typeface="Times New Roman" panose="02020603050405020304" pitchFamily="18" charset="0"/>
              </a:rPr>
              <a:t>О</a:t>
            </a:r>
            <a:r>
              <a:rPr lang="ru-RU" sz="9600" dirty="0" smtClean="0">
                <a:ea typeface="Times New Roman" panose="02020603050405020304" pitchFamily="18" charset="0"/>
              </a:rPr>
              <a:t>дновременность </a:t>
            </a:r>
            <a:r>
              <a:rPr lang="ru-RU" sz="9600" dirty="0">
                <a:ea typeface="Times New Roman" panose="02020603050405020304" pitchFamily="18" charset="0"/>
              </a:rPr>
              <a:t>движений и вдохов</a:t>
            </a:r>
            <a:r>
              <a:rPr lang="ru-RU" sz="9600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ts val="1470"/>
              </a:lnSpc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ru-RU" sz="9600" dirty="0" smtClean="0">
              <a:ea typeface="Times New Roman" panose="02020603050405020304" pitchFamily="18" charset="0"/>
            </a:endParaRPr>
          </a:p>
          <a:p>
            <a:pPr lvl="0">
              <a:lnSpc>
                <a:spcPts val="147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9600" dirty="0" smtClean="0">
                <a:ea typeface="Times New Roman" panose="02020603050405020304" pitchFamily="18" charset="0"/>
              </a:rPr>
              <a:t>Вдохи </a:t>
            </a:r>
            <a:r>
              <a:rPr lang="ru-RU" sz="9600" dirty="0">
                <a:ea typeface="Times New Roman" panose="02020603050405020304" pitchFamily="18" charset="0"/>
              </a:rPr>
              <a:t>повторяются так, будто накачивается камера </a:t>
            </a:r>
            <a:r>
              <a:rPr lang="ru-RU" sz="9600" dirty="0" smtClean="0">
                <a:ea typeface="Times New Roman" panose="02020603050405020304" pitchFamily="18" charset="0"/>
              </a:rPr>
              <a:t>или надувается</a:t>
            </a:r>
          </a:p>
          <a:p>
            <a:pPr marL="0" lvl="0" indent="0">
              <a:lnSpc>
                <a:spcPts val="1470"/>
              </a:lnSpc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ru-RU" sz="9600" dirty="0" smtClean="0">
              <a:ea typeface="Times New Roman" panose="02020603050405020304" pitchFamily="18" charset="0"/>
            </a:endParaRPr>
          </a:p>
          <a:p>
            <a:pPr marL="0" lvl="0" indent="0">
              <a:lnSpc>
                <a:spcPts val="1470"/>
              </a:lnSpc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ru-RU" sz="9600" dirty="0" smtClean="0">
                <a:ea typeface="Times New Roman" panose="02020603050405020304" pitchFamily="18" charset="0"/>
              </a:rPr>
              <a:t> воздушный </a:t>
            </a:r>
            <a:r>
              <a:rPr lang="ru-RU" sz="9600" dirty="0">
                <a:ea typeface="Times New Roman" panose="02020603050405020304" pitchFamily="18" charset="0"/>
              </a:rPr>
              <a:t>шар. Пауза между вдохами — 2-3 </a:t>
            </a:r>
            <a:r>
              <a:rPr lang="ru-RU" sz="9600" dirty="0" smtClean="0">
                <a:ea typeface="Times New Roman" panose="02020603050405020304" pitchFamily="18" charset="0"/>
              </a:rPr>
              <a:t>секунды</a:t>
            </a:r>
            <a:r>
              <a:rPr lang="ru-RU" sz="9600" dirty="0">
                <a:ea typeface="Times New Roman" panose="02020603050405020304" pitchFamily="18" charset="0"/>
              </a:rPr>
              <a:t>, а </a:t>
            </a:r>
            <a:r>
              <a:rPr lang="ru-RU" sz="9600" dirty="0" smtClean="0">
                <a:ea typeface="Times New Roman" panose="02020603050405020304" pitchFamily="18" charset="0"/>
              </a:rPr>
              <a:t>между выдохами </a:t>
            </a:r>
            <a:r>
              <a:rPr lang="ru-RU" sz="9600" dirty="0">
                <a:ea typeface="Times New Roman" panose="02020603050405020304" pitchFamily="18" charset="0"/>
              </a:rPr>
              <a:t>— чуть </a:t>
            </a:r>
            <a:endParaRPr lang="ru-RU" sz="9600" dirty="0" smtClean="0">
              <a:ea typeface="Times New Roman" panose="02020603050405020304" pitchFamily="18" charset="0"/>
            </a:endParaRPr>
          </a:p>
          <a:p>
            <a:pPr marL="0" lvl="0" indent="0">
              <a:lnSpc>
                <a:spcPts val="1470"/>
              </a:lnSpc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ru-RU" sz="9600" dirty="0" smtClean="0">
              <a:ea typeface="Times New Roman" panose="02020603050405020304" pitchFamily="18" charset="0"/>
            </a:endParaRPr>
          </a:p>
          <a:p>
            <a:pPr marL="0" lvl="0" indent="0">
              <a:lnSpc>
                <a:spcPts val="1470"/>
              </a:lnSpc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ru-RU" sz="9600" dirty="0" smtClean="0">
                <a:ea typeface="Times New Roman" panose="02020603050405020304" pitchFamily="18" charset="0"/>
              </a:rPr>
              <a:t>больше. Количество </a:t>
            </a:r>
            <a:r>
              <a:rPr lang="ru-RU" sz="9600" dirty="0">
                <a:ea typeface="Times New Roman" panose="02020603050405020304" pitchFamily="18" charset="0"/>
              </a:rPr>
              <a:t>вдохов подряд для каждого ребёнка определяется </a:t>
            </a:r>
            <a:endParaRPr lang="ru-RU" sz="9600" dirty="0" smtClean="0">
              <a:ea typeface="Times New Roman" panose="02020603050405020304" pitchFamily="18" charset="0"/>
            </a:endParaRPr>
          </a:p>
          <a:p>
            <a:pPr marL="0" lvl="0" indent="0">
              <a:lnSpc>
                <a:spcPts val="1470"/>
              </a:lnSpc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ru-RU" sz="9600" dirty="0" smtClean="0">
                <a:ea typeface="Times New Roman" panose="02020603050405020304" pitchFamily="18" charset="0"/>
              </a:rPr>
              <a:t>индивидуально.</a:t>
            </a:r>
            <a:r>
              <a:rPr lang="ru-RU" sz="9600" b="1" dirty="0">
                <a:ea typeface="Times New Roman" panose="02020603050405020304" pitchFamily="18" charset="0"/>
              </a:rPr>
              <a:t> </a:t>
            </a:r>
            <a:endParaRPr lang="ru-RU" sz="9600" b="1" dirty="0" smtClean="0"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spcAft>
                <a:spcPts val="0"/>
              </a:spcAft>
              <a:buNone/>
            </a:pPr>
            <a:endParaRPr lang="ru-RU" sz="9600" b="1" dirty="0" smtClean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9600" b="1" dirty="0" smtClean="0">
                <a:ea typeface="Times New Roman" panose="02020603050405020304" pitchFamily="18" charset="0"/>
              </a:rPr>
              <a:t>Начинают осваивать эту гимнастику с трёх </a:t>
            </a:r>
            <a:r>
              <a:rPr lang="ru-RU" sz="9600" b="1" dirty="0">
                <a:ea typeface="Times New Roman" panose="02020603050405020304" pitchFamily="18" charset="0"/>
              </a:rPr>
              <a:t>основных </a:t>
            </a:r>
            <a:r>
              <a:rPr lang="ru-RU" sz="9600" b="1" dirty="0" smtClean="0">
                <a:ea typeface="Times New Roman" panose="02020603050405020304" pitchFamily="18" charset="0"/>
              </a:rPr>
              <a:t>упражнений.</a:t>
            </a:r>
            <a:endParaRPr lang="ru-RU" sz="9600" dirty="0" smtClean="0">
              <a:effectLst/>
              <a:ea typeface="Times New Roman" panose="02020603050405020304" pitchFamily="18" charset="0"/>
            </a:endParaRPr>
          </a:p>
          <a:p>
            <a:pPr marL="0" lvl="0" indent="0">
              <a:lnSpc>
                <a:spcPts val="1470"/>
              </a:lnSpc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ru-RU" dirty="0" smtClean="0"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47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4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</a:t>
            </a:r>
            <a:r>
              <a:rPr lang="ru-RU" b="1" dirty="0" smtClean="0">
                <a:latin typeface="+mn-lt"/>
              </a:rPr>
              <a:t>«Ладошки»</a:t>
            </a:r>
            <a:endParaRPr lang="ru-RU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53263" y="1843154"/>
            <a:ext cx="6259629" cy="263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>
                <a:ea typeface="Times New Roman" panose="02020603050405020304" pitchFamily="18" charset="0"/>
              </a:rPr>
              <a:t>Стойка прямо, руки до локтя </a:t>
            </a:r>
            <a:r>
              <a:rPr lang="ru-RU" sz="2800" dirty="0" smtClean="0">
                <a:ea typeface="Times New Roman" panose="02020603050405020304" pitchFamily="18" charset="0"/>
              </a:rPr>
              <a:t>опущены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 smtClean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 </a:t>
            </a:r>
            <a:r>
              <a:rPr lang="ru-RU" sz="2800" dirty="0">
                <a:ea typeface="Times New Roman" panose="02020603050405020304" pitchFamily="18" charset="0"/>
              </a:rPr>
              <a:t>вдоль тела. Работают только </a:t>
            </a:r>
            <a:r>
              <a:rPr lang="ru-RU" sz="2800" dirty="0" smtClean="0">
                <a:ea typeface="Times New Roman" panose="02020603050405020304" pitchFamily="18" charset="0"/>
              </a:rPr>
              <a:t>кисти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 smtClean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 </a:t>
            </a:r>
            <a:r>
              <a:rPr lang="ru-RU" sz="2800" dirty="0">
                <a:ea typeface="Times New Roman" panose="02020603050405020304" pitchFamily="18" charset="0"/>
              </a:rPr>
              <a:t>рук. Во время вдоха — ладошки </a:t>
            </a:r>
            <a:r>
              <a:rPr lang="ru-RU" sz="2800" dirty="0" smtClean="0">
                <a:ea typeface="Times New Roman" panose="02020603050405020304" pitchFamily="18" charset="0"/>
              </a:rPr>
              <a:t>сжать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в </a:t>
            </a:r>
            <a:r>
              <a:rPr lang="ru-RU" sz="2800" dirty="0">
                <a:ea typeface="Times New Roman" panose="02020603050405020304" pitchFamily="18" charset="0"/>
              </a:rPr>
              <a:t>кулаки. Сделать 4 шумных </a:t>
            </a:r>
            <a:r>
              <a:rPr lang="ru-RU" sz="2800" dirty="0" smtClean="0">
                <a:ea typeface="Times New Roman" panose="02020603050405020304" pitchFamily="18" charset="0"/>
              </a:rPr>
              <a:t>коротких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вдоха </a:t>
            </a:r>
            <a:r>
              <a:rPr lang="ru-RU" sz="2800" dirty="0">
                <a:ea typeface="Times New Roman" panose="02020603050405020304" pitchFamily="18" charset="0"/>
              </a:rPr>
              <a:t>(серию). Выдох — </a:t>
            </a:r>
            <a:r>
              <a:rPr lang="ru-RU" sz="2800" dirty="0" smtClean="0">
                <a:ea typeface="Times New Roman" panose="02020603050405020304" pitchFamily="18" charset="0"/>
              </a:rPr>
              <a:t>произвольно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 </a:t>
            </a:r>
            <a:r>
              <a:rPr lang="ru-RU" sz="2800" dirty="0">
                <a:ea typeface="Times New Roman" panose="02020603050405020304" pitchFamily="18" charset="0"/>
              </a:rPr>
              <a:t>(носом, ртом). Всего нужно </a:t>
            </a:r>
            <a:r>
              <a:rPr lang="ru-RU" sz="2800" dirty="0" smtClean="0">
                <a:ea typeface="Times New Roman" panose="02020603050405020304" pitchFamily="18" charset="0"/>
              </a:rPr>
              <a:t>сделать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 </a:t>
            </a:r>
            <a:r>
              <a:rPr lang="ru-RU" sz="2800" dirty="0">
                <a:ea typeface="Times New Roman" panose="02020603050405020304" pitchFamily="18" charset="0"/>
              </a:rPr>
              <a:t>24 серии с перерывами 3-5 секунд.</a:t>
            </a:r>
            <a:endParaRPr lang="ru-RU" sz="2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19" y="1759596"/>
            <a:ext cx="3335763" cy="369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1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«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Погончики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78" y="1518699"/>
            <a:ext cx="3277948" cy="390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51728" y="2354880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Стойка </a:t>
            </a:r>
            <a:r>
              <a:rPr lang="ru-RU" sz="2800" dirty="0">
                <a:ea typeface="Times New Roman" panose="02020603050405020304" pitchFamily="18" charset="0"/>
              </a:rPr>
              <a:t>прямо, руки вдоль тела, кисти </a:t>
            </a:r>
            <a:endParaRPr lang="ru-RU" sz="2800" dirty="0" smtClean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 smtClean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сжаты </a:t>
            </a:r>
            <a:r>
              <a:rPr lang="ru-RU" sz="2800" dirty="0">
                <a:ea typeface="Times New Roman" panose="02020603050405020304" pitchFamily="18" charset="0"/>
              </a:rPr>
              <a:t>в кулаки. На вдохе кулаки </a:t>
            </a:r>
            <a:r>
              <a:rPr lang="ru-RU" sz="2800" dirty="0" smtClean="0">
                <a:ea typeface="Times New Roman" panose="02020603050405020304" pitchFamily="18" charset="0"/>
              </a:rPr>
              <a:t>резко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 </a:t>
            </a:r>
            <a:r>
              <a:rPr lang="ru-RU" sz="2800" dirty="0">
                <a:ea typeface="Times New Roman" panose="02020603050405020304" pitchFamily="18" charset="0"/>
              </a:rPr>
              <a:t>разжать. Сделать по 8 </a:t>
            </a:r>
            <a:r>
              <a:rPr lang="ru-RU" sz="2800" dirty="0" smtClean="0">
                <a:ea typeface="Times New Roman" panose="02020603050405020304" pitchFamily="18" charset="0"/>
              </a:rPr>
              <a:t>громких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 </a:t>
            </a:r>
            <a:r>
              <a:rPr lang="ru-RU" sz="2800" dirty="0">
                <a:ea typeface="Times New Roman" panose="02020603050405020304" pitchFamily="18" charset="0"/>
              </a:rPr>
              <a:t>коротких </a:t>
            </a:r>
            <a:r>
              <a:rPr lang="ru-RU" sz="2800" dirty="0" smtClean="0">
                <a:ea typeface="Times New Roman" panose="02020603050405020304" pitchFamily="18" charset="0"/>
              </a:rPr>
              <a:t>вдохов. 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Рекомендуется </a:t>
            </a:r>
            <a:r>
              <a:rPr lang="ru-RU" sz="2800" dirty="0">
                <a:ea typeface="Times New Roman" panose="02020603050405020304" pitchFamily="18" charset="0"/>
              </a:rPr>
              <a:t>выполнить 12 серий с </a:t>
            </a:r>
            <a:endParaRPr lang="ru-RU" sz="2800" dirty="0" smtClean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dirty="0" smtClean="0">
                <a:ea typeface="Times New Roman" panose="02020603050405020304" pitchFamily="18" charset="0"/>
              </a:rPr>
              <a:t>небольшими </a:t>
            </a:r>
            <a:r>
              <a:rPr lang="ru-RU" sz="2800" dirty="0">
                <a:ea typeface="Times New Roman" panose="02020603050405020304" pitchFamily="18" charset="0"/>
              </a:rPr>
              <a:t>перерывами.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           </a:t>
            </a:r>
            <a:r>
              <a:rPr lang="ru-RU" b="1" dirty="0" smtClean="0">
                <a:latin typeface="+mn-lt"/>
              </a:rPr>
              <a:t>«</a:t>
            </a:r>
            <a:r>
              <a:rPr lang="ru-RU" b="1" dirty="0">
                <a:latin typeface="+mn-lt"/>
              </a:rPr>
              <a:t>Насос</a:t>
            </a:r>
            <a:r>
              <a:rPr lang="ru-RU" b="1" dirty="0" smtClean="0">
                <a:latin typeface="+mn-lt"/>
              </a:rPr>
              <a:t>»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5040" y="1595037"/>
            <a:ext cx="5049077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Пружинистые </a:t>
            </a:r>
            <a:r>
              <a:rPr lang="ru-RU" dirty="0"/>
              <a:t>наклоны </a:t>
            </a:r>
            <a:r>
              <a:rPr lang="ru-RU" dirty="0" smtClean="0"/>
              <a:t>вперёд. </a:t>
            </a:r>
            <a:r>
              <a:rPr lang="ru-RU" dirty="0"/>
              <a:t>Вдох — во второй части наклона. После окончания наклона вдох закончить. Вдохи выполнять одновременно с наклонами, ритмично. На выдохе — выпрямиться. 1 серия — 8 вдохов. Всего выполнить 12 серий.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13" y="1690688"/>
            <a:ext cx="4506246" cy="322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00" y="4121283"/>
            <a:ext cx="2125572" cy="22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078" y="1098010"/>
            <a:ext cx="10515600" cy="74295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«Ароматный цветок»</a:t>
            </a:r>
            <a:r>
              <a:rPr lang="ru-RU" sz="5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5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62776" y="1642744"/>
            <a:ext cx="5577039" cy="4351338"/>
          </a:xfrm>
        </p:spPr>
        <p:txBody>
          <a:bodyPr/>
          <a:lstStyle/>
          <a:p>
            <a:pPr marL="0" indent="0" algn="ctr">
              <a:spcAft>
                <a:spcPts val="750"/>
              </a:spcAft>
              <a:buNone/>
            </a:pPr>
            <a:endParaRPr lang="ru-RU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Дети представляют перед собой цветок и медленно вдыхают носом его запах, затем медленно выдыхают.</a:t>
            </a:r>
            <a:endParaRPr lang="ru-RU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1214947"/>
            <a:ext cx="3333750" cy="3333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81" y="3072529"/>
            <a:ext cx="2361869" cy="29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827" y="823963"/>
            <a:ext cx="10515600" cy="1001662"/>
          </a:xfrm>
        </p:spPr>
        <p:txBody>
          <a:bodyPr/>
          <a:lstStyle/>
          <a:p>
            <a:r>
              <a:rPr lang="ru-RU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4000" b="1" dirty="0" smtClean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«Воздушный шарик»</a:t>
            </a:r>
            <a:endParaRPr lang="ru-RU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91873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«надуваются» как воздушные шарики, делая 4 глубоких вдоха под счет учителя (от 1 до 4) . Потом медленно выдыхают – «сдуваются» (учитель считает от 1 до 8) . Упражнение способствует улучшению работы легких....</a:t>
            </a:r>
            <a:b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83" y="4545882"/>
            <a:ext cx="2342177" cy="1784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r="12230"/>
          <a:stretch/>
        </p:blipFill>
        <p:spPr>
          <a:xfrm>
            <a:off x="6756935" y="1825625"/>
            <a:ext cx="4126728" cy="337245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698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41596"/>
            <a:ext cx="10515600" cy="684029"/>
          </a:xfrm>
        </p:spPr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  <a:spcAft>
                <a:spcPts val="750"/>
              </a:spcAft>
            </a:pP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           </a:t>
            </a:r>
            <a:r>
              <a:rPr lang="ru-RU" b="1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«Цветок распускается»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1080" y="1851326"/>
            <a:ext cx="5918735" cy="4351338"/>
          </a:xfrm>
        </p:spPr>
        <p:txBody>
          <a:bodyPr/>
          <a:lstStyle/>
          <a:p>
            <a:pPr marL="0" indent="0">
              <a:spcAft>
                <a:spcPts val="75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Встать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ноги вместе, руки на затылке, локти сведены (нераскрывшийся бутон). Медленно поднимаясь на носки, вытянуть руки вверх и в стороны – вдох (цветок распускается). Вернуться в и. п. медленно.</a:t>
            </a:r>
            <a:endParaRPr lang="ru-RU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56" y="3967403"/>
            <a:ext cx="2706094" cy="2191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18" y="1384823"/>
            <a:ext cx="2615979" cy="45627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14" y="1621402"/>
            <a:ext cx="3852949" cy="26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591</Words>
  <Application>Microsoft Office PowerPoint</Application>
  <PresentationFormat>Широкоэкранный</PresentationFormat>
  <Paragraphs>86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Verdana</vt:lpstr>
      <vt:lpstr>Тема Office</vt:lpstr>
      <vt:lpstr>Презентация PowerPoint</vt:lpstr>
      <vt:lpstr>Презентация PowerPoint</vt:lpstr>
      <vt:lpstr>Гимнастика А. Н. Стрельниковой </vt:lpstr>
      <vt:lpstr>                              «Ладошки»</vt:lpstr>
      <vt:lpstr>                       «Погончики»</vt:lpstr>
      <vt:lpstr>                           «Насос»</vt:lpstr>
      <vt:lpstr>               «Ароматный цветок» </vt:lpstr>
      <vt:lpstr>         «Воздушный шарик»</vt:lpstr>
      <vt:lpstr>                              «Цветок распускается» </vt:lpstr>
      <vt:lpstr>                                «Одуванчики» </vt:lpstr>
      <vt:lpstr>                               «Пилим дрова» </vt:lpstr>
      <vt:lpstr>                                     «Свеча» </vt:lpstr>
      <vt:lpstr>                          «Ныряльщики»</vt:lpstr>
      <vt:lpstr>                     «Покатай карандаш»</vt:lpstr>
      <vt:lpstr>                             «Греем руки»</vt:lpstr>
      <vt:lpstr>                                «Хлопушка»    </vt:lpstr>
      <vt:lpstr>     Дышим тихо, спокойно и плавно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22</cp:revision>
  <dcterms:created xsi:type="dcterms:W3CDTF">2020-06-04T09:10:57Z</dcterms:created>
  <dcterms:modified xsi:type="dcterms:W3CDTF">2020-06-10T11:43:25Z</dcterms:modified>
</cp:coreProperties>
</file>